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6858000" cx="12192000"/>
  <p:notesSz cx="6858000" cy="9144000"/>
  <p:embeddedFontLst>
    <p:embeddedFont>
      <p:font typeface="Arial Narrow"/>
      <p:regular r:id="rId17"/>
      <p:bold r:id="rId18"/>
      <p:italic r:id="rId19"/>
      <p:boldItalic r:id="rId20"/>
    </p:embeddedFont>
    <p:embeddedFont>
      <p:font typeface="Helvetica Neue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hwOEgq2TiUAQNG1hfuaYy0AUyg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213A90-784E-4209-9368-03DE7AD157E4}">
  <a:tblStyle styleId="{1E213A90-784E-4209-9368-03DE7AD157E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boldItalic.fntdata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rialNarrow-regular.fntdata"/><Relationship Id="rId16" Type="http://schemas.openxmlformats.org/officeDocument/2006/relationships/slide" Target="slides/slide11.xml"/><Relationship Id="rId19" Type="http://schemas.openxmlformats.org/officeDocument/2006/relationships/font" Target="fonts/ArialNarrow-italic.fntdata"/><Relationship Id="rId18" Type="http://schemas.openxmlformats.org/officeDocument/2006/relationships/font" Target="fonts/ArialNarrow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9" name="Google Shape;159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6" name="Google Shape;166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3" name="Google Shape;173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9" name="Google Shape;179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5" name="Google Shape;185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2" name="Google Shape;192;p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8" name="Google Shape;198;p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5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o de Título" showMasterSp="0">
  <p:cSld name="Diapositivo de Título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8"/>
          <p:cNvSpPr/>
          <p:nvPr/>
        </p:nvSpPr>
        <p:spPr>
          <a:xfrm>
            <a:off x="-15875" y="0"/>
            <a:ext cx="11683810" cy="6588125"/>
          </a:xfrm>
          <a:custGeom>
            <a:rect b="b" l="l" r="r" t="t"/>
            <a:pathLst>
              <a:path extrusionOk="0" h="6588125" w="11683810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  <a:effectLst>
            <a:outerShdw blurRad="101600" rotWithShape="0" algn="tl" dir="4380000" dist="152400">
              <a:srgbClr val="000000">
                <a:alpha val="4196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8"/>
          <p:cNvSpPr/>
          <p:nvPr/>
        </p:nvSpPr>
        <p:spPr>
          <a:xfrm>
            <a:off x="0" y="4282257"/>
            <a:ext cx="11329257" cy="2028845"/>
          </a:xfrm>
          <a:custGeom>
            <a:rect b="b" l="l" r="r" t="t"/>
            <a:pathLst>
              <a:path extrusionOk="0" h="2028845" w="11329257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8"/>
          <p:cNvSpPr/>
          <p:nvPr/>
        </p:nvSpPr>
        <p:spPr>
          <a:xfrm>
            <a:off x="0" y="0"/>
            <a:ext cx="8719579" cy="456877"/>
          </a:xfrm>
          <a:custGeom>
            <a:rect b="b" l="l" r="r" t="t"/>
            <a:pathLst>
              <a:path extrusionOk="0" h="456877" w="8719579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34000">
                <a:schemeClr val="accent1"/>
              </a:gs>
              <a:gs pos="100000">
                <a:srgbClr val="5C0607"/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8"/>
          <p:cNvSpPr/>
          <p:nvPr/>
        </p:nvSpPr>
        <p:spPr>
          <a:xfrm rot="-180000">
            <a:off x="-161800" y="293317"/>
            <a:ext cx="11367116" cy="5751804"/>
          </a:xfrm>
          <a:custGeom>
            <a:rect b="b" l="l" r="r" t="t"/>
            <a:pathLst>
              <a:path extrusionOk="0" h="5751804" w="11367116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noFill/>
          <a:ln cap="flat" cmpd="sng" w="825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8"/>
          <p:cNvSpPr txBox="1"/>
          <p:nvPr>
            <p:ph idx="1" type="subTitle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4480"/>
              <a:buNone/>
              <a:defRPr sz="2800">
                <a:solidFill>
                  <a:srgbClr val="7F7F7F"/>
                </a:solidFill>
              </a:defRPr>
            </a:lvl1pPr>
            <a:lvl2pPr lvl="1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/>
            </a:lvl2pPr>
            <a:lvl3pPr lvl="2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/>
            </a:lvl3pPr>
            <a:lvl4pPr lvl="3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4pPr>
            <a:lvl5pPr lvl="4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5pPr>
            <a:lvl6pPr lvl="5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6pPr>
            <a:lvl7pPr lvl="6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7pPr>
            <a:lvl8pPr lvl="7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8pPr>
            <a:lvl9pPr lvl="8" algn="ctr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/>
            </a:lvl9pPr>
          </a:lstStyle>
          <a:p/>
        </p:txBody>
      </p:sp>
      <p:sp>
        <p:nvSpPr>
          <p:cNvPr id="21" name="Google Shape;21;p28"/>
          <p:cNvSpPr txBox="1"/>
          <p:nvPr>
            <p:ph idx="10" type="dt"/>
          </p:nvPr>
        </p:nvSpPr>
        <p:spPr>
          <a:xfrm rot="-180000">
            <a:off x="4948541" y="4578463"/>
            <a:ext cx="6143653" cy="11631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>
                <a:solidFill>
                  <a:srgbClr val="5C060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1" type="ftr"/>
          </p:nvPr>
        </p:nvSpPr>
        <p:spPr>
          <a:xfrm rot="-180000">
            <a:off x="-5560" y="4883024"/>
            <a:ext cx="4047239" cy="11955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 rot="-180000">
            <a:off x="9851758" y="3832648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3F3F3F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pic>
        <p:nvPicPr>
          <p:cNvPr id="24" name="Google Shape;2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219907">
            <a:off x="1775068" y="-10330"/>
            <a:ext cx="7620519" cy="4118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Objeto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9"/>
          <p:cNvSpPr txBox="1"/>
          <p:nvPr>
            <p:ph type="title"/>
          </p:nvPr>
        </p:nvSpPr>
        <p:spPr>
          <a:xfrm>
            <a:off x="685801" y="685800"/>
            <a:ext cx="883556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" type="body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9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pic>
        <p:nvPicPr>
          <p:cNvPr id="31" name="Google Shape;31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521370" y="1"/>
            <a:ext cx="2090057" cy="1129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3213">
            <a:off x="1242" y="11252"/>
            <a:ext cx="2313187" cy="65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15673" y="55449"/>
            <a:ext cx="1889734" cy="57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Objeto">
  <p:cSld name="Título e Objeto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1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1" type="body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1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cção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2"/>
          <p:cNvSpPr txBox="1"/>
          <p:nvPr>
            <p:ph type="title"/>
          </p:nvPr>
        </p:nvSpPr>
        <p:spPr>
          <a:xfrm>
            <a:off x="685801" y="685800"/>
            <a:ext cx="10394707" cy="31934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2"/>
          <p:cNvSpPr txBox="1"/>
          <p:nvPr>
            <p:ph idx="1" type="body"/>
          </p:nvPr>
        </p:nvSpPr>
        <p:spPr>
          <a:xfrm>
            <a:off x="685801" y="3742267"/>
            <a:ext cx="10394707" cy="1639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32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2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Duplo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/>
          <p:nvPr>
            <p:ph type="title"/>
          </p:nvPr>
        </p:nvSpPr>
        <p:spPr>
          <a:xfrm>
            <a:off x="685801" y="685800"/>
            <a:ext cx="10396882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" type="body"/>
          </p:nvPr>
        </p:nvSpPr>
        <p:spPr>
          <a:xfrm>
            <a:off x="685800" y="2063396"/>
            <a:ext cx="5088714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2" type="body"/>
          </p:nvPr>
        </p:nvSpPr>
        <p:spPr>
          <a:xfrm>
            <a:off x="5993971" y="2063396"/>
            <a:ext cx="5086538" cy="33111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/>
          <p:nvPr>
            <p:ph type="title"/>
          </p:nvPr>
        </p:nvSpPr>
        <p:spPr>
          <a:xfrm>
            <a:off x="685801" y="685800"/>
            <a:ext cx="10394707" cy="11581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" type="body"/>
          </p:nvPr>
        </p:nvSpPr>
        <p:spPr>
          <a:xfrm>
            <a:off x="918356" y="2063396"/>
            <a:ext cx="4856158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b="0" sz="2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56" name="Google Shape;56;p34"/>
          <p:cNvSpPr txBox="1"/>
          <p:nvPr>
            <p:ph idx="2" type="body"/>
          </p:nvPr>
        </p:nvSpPr>
        <p:spPr>
          <a:xfrm>
            <a:off x="685802" y="2861733"/>
            <a:ext cx="5088712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3" type="body"/>
          </p:nvPr>
        </p:nvSpPr>
        <p:spPr>
          <a:xfrm>
            <a:off x="6218191" y="2063396"/>
            <a:ext cx="4864491" cy="6799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160"/>
              <a:buNone/>
              <a:defRPr b="0" sz="2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58" name="Google Shape;58;p34"/>
          <p:cNvSpPr txBox="1"/>
          <p:nvPr>
            <p:ph idx="4" type="body"/>
          </p:nvPr>
        </p:nvSpPr>
        <p:spPr>
          <a:xfrm>
            <a:off x="5993969" y="2861733"/>
            <a:ext cx="5088713" cy="2512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59" name="Google Shape;59;p34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4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4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 Título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5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5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5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5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6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7"/>
          <p:cNvSpPr txBox="1"/>
          <p:nvPr>
            <p:ph type="title"/>
          </p:nvPr>
        </p:nvSpPr>
        <p:spPr>
          <a:xfrm>
            <a:off x="693643" y="685800"/>
            <a:ext cx="4126860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" type="body"/>
          </p:nvPr>
        </p:nvSpPr>
        <p:spPr>
          <a:xfrm>
            <a:off x="5046132" y="685800"/>
            <a:ext cx="6034375" cy="46887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74" name="Google Shape;74;p37"/>
          <p:cNvSpPr txBox="1"/>
          <p:nvPr>
            <p:ph idx="2" type="body"/>
          </p:nvPr>
        </p:nvSpPr>
        <p:spPr>
          <a:xfrm>
            <a:off x="693642" y="2709052"/>
            <a:ext cx="4126861" cy="26655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75" name="Google Shape;75;p37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type="title"/>
          </p:nvPr>
        </p:nvSpPr>
        <p:spPr>
          <a:xfrm>
            <a:off x="685800" y="685800"/>
            <a:ext cx="6345302" cy="20232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mpact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/>
          <p:nvPr>
            <p:ph idx="2" type="pic"/>
          </p:nvPr>
        </p:nvSpPr>
        <p:spPr>
          <a:xfrm>
            <a:off x="7482362" y="0"/>
            <a:ext cx="3598146" cy="507153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1" name="Google Shape;81;p38"/>
          <p:cNvSpPr txBox="1"/>
          <p:nvPr>
            <p:ph idx="1" type="body"/>
          </p:nvPr>
        </p:nvSpPr>
        <p:spPr>
          <a:xfrm>
            <a:off x="685801" y="2709052"/>
            <a:ext cx="6345301" cy="23624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2" name="Google Shape;82;p38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8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tografia Panorâmica com Legenda">
  <p:cSld name="Fotografia Panorâmica com Legenda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39"/>
          <p:cNvSpPr txBox="1"/>
          <p:nvPr>
            <p:ph type="title"/>
          </p:nvPr>
        </p:nvSpPr>
        <p:spPr>
          <a:xfrm>
            <a:off x="685800" y="4106333"/>
            <a:ext cx="10394708" cy="58884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mpact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39"/>
          <p:cNvSpPr/>
          <p:nvPr>
            <p:ph idx="2" type="pic"/>
          </p:nvPr>
        </p:nvSpPr>
        <p:spPr>
          <a:xfrm>
            <a:off x="685801" y="685799"/>
            <a:ext cx="10392513" cy="3194903"/>
          </a:xfrm>
          <a:prstGeom prst="rect">
            <a:avLst/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88" name="Google Shape;88;p39"/>
          <p:cNvSpPr txBox="1"/>
          <p:nvPr>
            <p:ph idx="1" type="body"/>
          </p:nvPr>
        </p:nvSpPr>
        <p:spPr>
          <a:xfrm>
            <a:off x="685780" y="4702923"/>
            <a:ext cx="10394728" cy="682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  <a:defRPr sz="16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89" name="Google Shape;89;p39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39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9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Legenda">
  <p:cSld name="Título e Legenda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0"/>
          <p:cNvSpPr txBox="1"/>
          <p:nvPr>
            <p:ph type="title"/>
          </p:nvPr>
        </p:nvSpPr>
        <p:spPr>
          <a:xfrm>
            <a:off x="685801" y="685800"/>
            <a:ext cx="10396902" cy="31949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40"/>
          <p:cNvSpPr txBox="1"/>
          <p:nvPr>
            <p:ph idx="1" type="body"/>
          </p:nvPr>
        </p:nvSpPr>
        <p:spPr>
          <a:xfrm>
            <a:off x="685779" y="4106333"/>
            <a:ext cx="10394729" cy="12736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95" name="Google Shape;95;p40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0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40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itação com Legenda">
  <p:cSld name="Citação com Legenda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1"/>
          <p:cNvSpPr txBox="1"/>
          <p:nvPr>
            <p:ph type="title"/>
          </p:nvPr>
        </p:nvSpPr>
        <p:spPr>
          <a:xfrm>
            <a:off x="1121732" y="685800"/>
            <a:ext cx="9525020" cy="29167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41"/>
          <p:cNvSpPr txBox="1"/>
          <p:nvPr>
            <p:ph idx="1" type="body"/>
          </p:nvPr>
        </p:nvSpPr>
        <p:spPr>
          <a:xfrm>
            <a:off x="1550264" y="3610032"/>
            <a:ext cx="8667956" cy="3777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>
                <a:solidFill>
                  <a:srgbClr val="7F7F7F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1" name="Google Shape;101;p41"/>
          <p:cNvSpPr txBox="1"/>
          <p:nvPr>
            <p:ph idx="2" type="body"/>
          </p:nvPr>
        </p:nvSpPr>
        <p:spPr>
          <a:xfrm>
            <a:off x="685801" y="4106334"/>
            <a:ext cx="10396882" cy="126825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02" name="Google Shape;102;p41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1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1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  <p:sp>
        <p:nvSpPr>
          <p:cNvPr id="105" name="Google Shape;105;p41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b="0" i="0" lang="pt-PT" sz="80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1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Impact"/>
              <a:buNone/>
            </a:pPr>
            <a:r>
              <a:rPr b="0" i="0" lang="pt-PT" sz="80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tão de Nome">
  <p:cSld name="Cartão de Nome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2"/>
          <p:cNvSpPr txBox="1"/>
          <p:nvPr>
            <p:ph type="title"/>
          </p:nvPr>
        </p:nvSpPr>
        <p:spPr>
          <a:xfrm>
            <a:off x="685800" y="1723854"/>
            <a:ext cx="10394707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Font typeface="Impact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42"/>
          <p:cNvSpPr txBox="1"/>
          <p:nvPr>
            <p:ph idx="1" type="body"/>
          </p:nvPr>
        </p:nvSpPr>
        <p:spPr>
          <a:xfrm>
            <a:off x="685800" y="4247468"/>
            <a:ext cx="10394707" cy="11406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  <a:defRPr sz="18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240"/>
              <a:buNone/>
              <a:defRPr sz="14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9pPr>
          </a:lstStyle>
          <a:p/>
        </p:txBody>
      </p:sp>
      <p:sp>
        <p:nvSpPr>
          <p:cNvPr id="110" name="Google Shape;110;p42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42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42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nas">
  <p:cSld name="3 Coluna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3"/>
          <p:cNvSpPr txBox="1"/>
          <p:nvPr>
            <p:ph type="title"/>
          </p:nvPr>
        </p:nvSpPr>
        <p:spPr>
          <a:xfrm>
            <a:off x="685802" y="685800"/>
            <a:ext cx="10394706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43"/>
          <p:cNvSpPr txBox="1"/>
          <p:nvPr>
            <p:ph idx="1" type="body"/>
          </p:nvPr>
        </p:nvSpPr>
        <p:spPr>
          <a:xfrm>
            <a:off x="68580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16" name="Google Shape;116;p43"/>
          <p:cNvSpPr txBox="1"/>
          <p:nvPr>
            <p:ph idx="2" type="body"/>
          </p:nvPr>
        </p:nvSpPr>
        <p:spPr>
          <a:xfrm>
            <a:off x="685802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17" name="Google Shape;117;p43"/>
          <p:cNvSpPr txBox="1"/>
          <p:nvPr>
            <p:ph idx="3" type="body"/>
          </p:nvPr>
        </p:nvSpPr>
        <p:spPr>
          <a:xfrm>
            <a:off x="4234622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18" name="Google Shape;118;p43"/>
          <p:cNvSpPr txBox="1"/>
          <p:nvPr>
            <p:ph idx="4" type="body"/>
          </p:nvPr>
        </p:nvSpPr>
        <p:spPr>
          <a:xfrm>
            <a:off x="4234621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19" name="Google Shape;119;p43"/>
          <p:cNvSpPr txBox="1"/>
          <p:nvPr>
            <p:ph idx="5" type="body"/>
          </p:nvPr>
        </p:nvSpPr>
        <p:spPr>
          <a:xfrm>
            <a:off x="7770380" y="206339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84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0" name="Google Shape;120;p43"/>
          <p:cNvSpPr txBox="1"/>
          <p:nvPr>
            <p:ph idx="6" type="body"/>
          </p:nvPr>
        </p:nvSpPr>
        <p:spPr>
          <a:xfrm>
            <a:off x="7770380" y="2639658"/>
            <a:ext cx="3310128" cy="2734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1" name="Google Shape;121;p43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43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43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una de 3 Imagens">
  <p:cSld name="Coluna de 3 Imagens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4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44"/>
          <p:cNvSpPr txBox="1"/>
          <p:nvPr>
            <p:ph idx="1" type="body"/>
          </p:nvPr>
        </p:nvSpPr>
        <p:spPr>
          <a:xfrm>
            <a:off x="69184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27" name="Google Shape;127;p44"/>
          <p:cNvSpPr/>
          <p:nvPr>
            <p:ph idx="2" type="pic"/>
          </p:nvPr>
        </p:nvSpPr>
        <p:spPr>
          <a:xfrm>
            <a:off x="685780" y="2063395"/>
            <a:ext cx="3310128" cy="1536725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28" name="Google Shape;128;p44"/>
          <p:cNvSpPr txBox="1"/>
          <p:nvPr>
            <p:ph idx="3" type="body"/>
          </p:nvPr>
        </p:nvSpPr>
        <p:spPr>
          <a:xfrm>
            <a:off x="691840" y="4389287"/>
            <a:ext cx="3310128" cy="9852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29" name="Google Shape;129;p44"/>
          <p:cNvSpPr txBox="1"/>
          <p:nvPr>
            <p:ph idx="4" type="body"/>
          </p:nvPr>
        </p:nvSpPr>
        <p:spPr>
          <a:xfrm>
            <a:off x="4237410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0" name="Google Shape;130;p44"/>
          <p:cNvSpPr/>
          <p:nvPr>
            <p:ph idx="5" type="pic"/>
          </p:nvPr>
        </p:nvSpPr>
        <p:spPr>
          <a:xfrm>
            <a:off x="4235999" y="2063395"/>
            <a:ext cx="3310128" cy="1535237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1" name="Google Shape;131;p44"/>
          <p:cNvSpPr txBox="1"/>
          <p:nvPr>
            <p:ph idx="6" type="body"/>
          </p:nvPr>
        </p:nvSpPr>
        <p:spPr>
          <a:xfrm>
            <a:off x="4235999" y="4389286"/>
            <a:ext cx="3310128" cy="9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2" name="Google Shape;132;p44"/>
          <p:cNvSpPr txBox="1"/>
          <p:nvPr>
            <p:ph idx="7" type="body"/>
          </p:nvPr>
        </p:nvSpPr>
        <p:spPr>
          <a:xfrm>
            <a:off x="7768944" y="3813025"/>
            <a:ext cx="331012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520"/>
              <a:buNone/>
              <a:defRPr b="0" sz="2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3200"/>
              <a:buNone/>
              <a:defRPr b="1" sz="20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  <a:defRPr b="1" sz="18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  <a:defRPr b="1" sz="1600"/>
            </a:lvl9pPr>
          </a:lstStyle>
          <a:p/>
        </p:txBody>
      </p:sp>
      <p:sp>
        <p:nvSpPr>
          <p:cNvPr id="133" name="Google Shape;133;p44"/>
          <p:cNvSpPr/>
          <p:nvPr>
            <p:ph idx="8" type="pic"/>
          </p:nvPr>
        </p:nvSpPr>
        <p:spPr>
          <a:xfrm>
            <a:off x="7768819" y="2063394"/>
            <a:ext cx="3310128" cy="1537196"/>
          </a:xfrm>
          <a:prstGeom prst="roundRect">
            <a:avLst>
              <a:gd fmla="val 0" name="adj"/>
            </a:avLst>
          </a:prstGeom>
          <a:noFill/>
          <a:ln cap="flat" cmpd="thinThick" w="57150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34" name="Google Shape;134;p44"/>
          <p:cNvSpPr txBox="1"/>
          <p:nvPr>
            <p:ph idx="9" type="body"/>
          </p:nvPr>
        </p:nvSpPr>
        <p:spPr>
          <a:xfrm>
            <a:off x="7768819" y="4389284"/>
            <a:ext cx="3310128" cy="9853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  <a:defRPr sz="1400"/>
            </a:lvl1pPr>
            <a:lvl2pPr indent="-22860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None/>
              <a:defRPr sz="1200"/>
            </a:lvl2pPr>
            <a:lvl3pPr indent="-22860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000"/>
            </a:lvl3pPr>
            <a:lvl4pPr indent="-22860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4pPr>
            <a:lvl5pPr indent="-228600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5pPr>
            <a:lvl6pPr indent="-228600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6pPr>
            <a:lvl7pPr indent="-228600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7pPr>
            <a:lvl8pPr indent="-228600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8pPr>
            <a:lvl9pPr indent="-228600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440"/>
              <a:buNone/>
              <a:defRPr sz="900"/>
            </a:lvl9pPr>
          </a:lstStyle>
          <a:p/>
        </p:txBody>
      </p:sp>
      <p:sp>
        <p:nvSpPr>
          <p:cNvPr id="135" name="Google Shape;135;p44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44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44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5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45"/>
          <p:cNvSpPr txBox="1"/>
          <p:nvPr>
            <p:ph idx="1" type="body"/>
          </p:nvPr>
        </p:nvSpPr>
        <p:spPr>
          <a:xfrm rot="5400000">
            <a:off x="4227559" y="-1478362"/>
            <a:ext cx="3311190" cy="10394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1" name="Google Shape;141;p45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5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45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e Texto" type="vertTitleAndTx">
  <p:cSld name="VERTICAL_TITLE_AND_VERTICAL_TEX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6"/>
          <p:cNvSpPr txBox="1"/>
          <p:nvPr>
            <p:ph type="title"/>
          </p:nvPr>
        </p:nvSpPr>
        <p:spPr>
          <a:xfrm rot="5400000">
            <a:off x="7603792" y="1897870"/>
            <a:ext cx="4688785" cy="2264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6"/>
          <p:cNvSpPr txBox="1"/>
          <p:nvPr>
            <p:ph idx="1" type="body"/>
          </p:nvPr>
        </p:nvSpPr>
        <p:spPr>
          <a:xfrm rot="5400000">
            <a:off x="2293623" y="-922023"/>
            <a:ext cx="4688785" cy="79044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148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Char char="•"/>
              <a:defRPr/>
            </a:lvl1pPr>
            <a:lvl2pPr indent="-411480" lvl="1" marL="914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2pPr>
            <a:lvl3pPr indent="-411480" lvl="2" marL="1371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3pPr>
            <a:lvl4pPr indent="-411480" lvl="3" marL="1828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4pPr>
            <a:lvl5pPr indent="-411479" lvl="4" marL="22860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5pPr>
            <a:lvl6pPr indent="-411479" lvl="5" marL="27432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6pPr>
            <a:lvl7pPr indent="-411479" lvl="6" marL="32004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7pPr>
            <a:lvl8pPr indent="-411479" lvl="7" marL="36576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8pPr>
            <a:lvl9pPr indent="-411479" lvl="8" marL="411480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  <a:defRPr/>
            </a:lvl9pPr>
          </a:lstStyle>
          <a:p/>
        </p:txBody>
      </p:sp>
      <p:sp>
        <p:nvSpPr>
          <p:cNvPr id="147" name="Google Shape;147;p46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46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6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27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>
          <p:nvSpPr>
            <p:cNvPr id="7" name="Google Shape;7;p27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blipFill rotWithShape="1">
              <a:blip r:embed="rId1">
                <a:alphaModFix/>
              </a:blip>
              <a:stretch>
                <a:fillRect b="0" l="0" r="0" t="0"/>
              </a:stretch>
            </a:blipFill>
            <a:ln>
              <a:noFill/>
            </a:ln>
            <a:effectLst>
              <a:outerShdw blurRad="98425" rotWithShape="0" algn="tl" dir="4380000" dist="76200">
                <a:srgbClr val="000000">
                  <a:alpha val="67058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8;p27"/>
            <p:cNvSpPr/>
            <p:nvPr/>
          </p:nvSpPr>
          <p:spPr>
            <a:xfrm>
              <a:off x="-25397" y="0"/>
              <a:ext cx="11773291" cy="6419514"/>
            </a:xfrm>
            <a:custGeom>
              <a:rect b="b" l="l" r="r" t="t"/>
              <a:pathLst>
                <a:path extrusionOk="0" h="6419514" w="11773291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noFill/>
            <a:ln cap="flat" cmpd="sng" w="82550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" name="Google Shape;9;p27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34000">
                  <a:schemeClr val="accent1"/>
                </a:gs>
                <a:gs pos="100000">
                  <a:srgbClr val="5C0607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" name="Google Shape;10;p27"/>
          <p:cNvSpPr txBox="1"/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Impact"/>
              <a:buNone/>
              <a:defRPr b="0" i="0" sz="5400" u="none" cap="none" strike="noStrike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7"/>
          <p:cNvSpPr txBox="1"/>
          <p:nvPr>
            <p:ph idx="1" type="body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  <a:lvl2pPr indent="-411480" lvl="1" marL="914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indent="-391160" lvl="2" marL="1371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indent="-370839" lvl="3" marL="1828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indent="-370839" lvl="4" marL="22860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indent="-370839" lvl="5" marL="27432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-370839" lvl="6" marL="32004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-370840" lvl="7" marL="36576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-370840" lvl="8" marL="4114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2" name="Google Shape;12;p27"/>
          <p:cNvSpPr txBox="1"/>
          <p:nvPr>
            <p:ph idx="10" type="dt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3" name="Google Shape;13;p27"/>
          <p:cNvSpPr txBox="1"/>
          <p:nvPr>
            <p:ph idx="11" type="ftr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/>
        </p:txBody>
      </p:sp>
      <p:sp>
        <p:nvSpPr>
          <p:cNvPr id="14" name="Google Shape;14;p27"/>
          <p:cNvSpPr txBox="1"/>
          <p:nvPr>
            <p:ph idx="12" type="sldNum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5C0607"/>
                </a:solidFill>
                <a:latin typeface="Impact"/>
                <a:ea typeface="Impact"/>
                <a:cs typeface="Impact"/>
                <a:sym typeface="Impact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P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"/>
          <p:cNvSpPr txBox="1"/>
          <p:nvPr>
            <p:ph idx="1" type="subTitle"/>
          </p:nvPr>
        </p:nvSpPr>
        <p:spPr>
          <a:xfrm rot="-180000">
            <a:off x="983062" y="3505209"/>
            <a:ext cx="9755187" cy="5503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4480"/>
              <a:buNone/>
            </a:pPr>
            <a:r>
              <a:rPr lang="pt-PT"/>
              <a:t>WP2 MEETING – Italy – 12-16 January 2026</a:t>
            </a:r>
            <a:endParaRPr/>
          </a:p>
        </p:txBody>
      </p:sp>
      <p:pic>
        <p:nvPicPr>
          <p:cNvPr id="155" name="Google Shape;15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93317">
            <a:off x="351554" y="427822"/>
            <a:ext cx="2313187" cy="651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194438">
            <a:off x="2727720" y="335749"/>
            <a:ext cx="1889734" cy="5749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0"/>
          <p:cNvSpPr txBox="1"/>
          <p:nvPr>
            <p:ph type="title"/>
          </p:nvPr>
        </p:nvSpPr>
        <p:spPr>
          <a:xfrm>
            <a:off x="685801" y="685800"/>
            <a:ext cx="9592518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WORK PACKAGE 4 – </a:t>
            </a:r>
            <a:r>
              <a:rPr lang="pt-PT" sz="3600"/>
              <a:t>FLIGHT COMMUNICATION, DISSEMINATION AND EXPLOITATION</a:t>
            </a:r>
            <a:endParaRPr/>
          </a:p>
        </p:txBody>
      </p:sp>
      <p:sp>
        <p:nvSpPr>
          <p:cNvPr id="162" name="Google Shape;162;p20"/>
          <p:cNvSpPr txBox="1"/>
          <p:nvPr>
            <p:ph idx="1" type="body"/>
          </p:nvPr>
        </p:nvSpPr>
        <p:spPr>
          <a:xfrm>
            <a:off x="838200" y="1825625"/>
            <a:ext cx="106679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4572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990600" y="1978025"/>
            <a:ext cx="106679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DIMEM(TR)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VISUAL IDENTITY MANUAL </a:t>
            </a:r>
            <a:r>
              <a:rPr b="1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(TO BE DONE UNTIL DECEMBER 2024)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GASKİ(TR)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EXPLOITATION PLAN </a:t>
            </a:r>
            <a:r>
              <a:rPr b="1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(TO BE DONE UNTIL DECEMBER 2024)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SC(PT)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SETTING UP THE WEBSITE (HOSTING, DOMAIN AND CONFIGURATION) </a:t>
            </a:r>
            <a:r>
              <a:rPr b="1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(TO BE DONE UNTIL DECEMBER 2024)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/>
          <p:nvPr>
            <p:ph type="title"/>
          </p:nvPr>
        </p:nvSpPr>
        <p:spPr>
          <a:xfrm>
            <a:off x="685801" y="685800"/>
            <a:ext cx="9592518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WORK PACKAGE 4 – </a:t>
            </a:r>
            <a:r>
              <a:rPr lang="pt-PT" sz="3600"/>
              <a:t>FLIGHT COMMUNICATION, DISSEMINATION AND EXPLOITATION</a:t>
            </a:r>
            <a:endParaRPr/>
          </a:p>
        </p:txBody>
      </p:sp>
      <p:sp>
        <p:nvSpPr>
          <p:cNvPr id="169" name="Google Shape;169;p21"/>
          <p:cNvSpPr txBox="1"/>
          <p:nvPr>
            <p:ph idx="1" type="body"/>
          </p:nvPr>
        </p:nvSpPr>
        <p:spPr>
          <a:xfrm>
            <a:off x="838200" y="1825625"/>
            <a:ext cx="106679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indent="-4572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1"/>
          <p:cNvSpPr txBox="1"/>
          <p:nvPr/>
        </p:nvSpPr>
        <p:spPr>
          <a:xfrm>
            <a:off x="990600" y="1978025"/>
            <a:ext cx="106679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GTU(TR)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DISSEMINATION PLAN </a:t>
            </a:r>
            <a:r>
              <a:rPr b="1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(TO BE DONE UNTIL DECEMBER 2024)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marR="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56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MEDIA RESPONSIBLE </a:t>
            </a:r>
            <a:r>
              <a:rPr b="1" i="0" lang="pt-PT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(TO BE DONE UNTIL DECEMBER 2024)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5720" lvl="0" marL="2286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>
            <p:ph type="title"/>
          </p:nvPr>
        </p:nvSpPr>
        <p:spPr>
          <a:xfrm>
            <a:off x="685801" y="685800"/>
            <a:ext cx="9592518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WORK PACKAGE 4 – </a:t>
            </a:r>
            <a:r>
              <a:rPr lang="pt-PT" sz="3600"/>
              <a:t>FLIGHT COMMUNICATION, DISSEMINATION AND EXPLOITATION</a:t>
            </a:r>
            <a:endParaRPr/>
          </a:p>
        </p:txBody>
      </p:sp>
      <p:sp>
        <p:nvSpPr>
          <p:cNvPr id="176" name="Google Shape;176;p22"/>
          <p:cNvSpPr txBox="1"/>
          <p:nvPr>
            <p:ph idx="1" type="body"/>
          </p:nvPr>
        </p:nvSpPr>
        <p:spPr>
          <a:xfrm>
            <a:off x="838200" y="1825625"/>
            <a:ext cx="106679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Char char="•"/>
            </a:pPr>
            <a:r>
              <a:rPr lang="pt-PT" sz="1800">
                <a:latin typeface="Calibri"/>
                <a:ea typeface="Calibri"/>
                <a:cs typeface="Calibri"/>
                <a:sym typeface="Calibri"/>
              </a:rPr>
              <a:t>DRKB(MK) - </a:t>
            </a:r>
            <a:r>
              <a:rPr lang="pt-PT" sz="1600">
                <a:latin typeface="Calibri"/>
                <a:ea typeface="Calibri"/>
                <a:cs typeface="Calibri"/>
                <a:sym typeface="Calibri"/>
              </a:rPr>
              <a:t>NEWSLETTERS COORDINATOR  - </a:t>
            </a: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TEMPLATE WILL BE PROVIDED (1/2 PAGES)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LAUNCH OF THE PROJECT – DIMEM(TR)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ONLINE MEETINGS – DIMEM DIMEM(TR) – AT LEAST 10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MEETING IN NORTH MACEDONIA - DRKB(MK)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TECHNICAL REQUIREMENTS OF THE FLIGHT KIT – SC(PT)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PRESENTATION OF FLIGHT KIT - GTU(TR)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TRAINING PART I - DIMEM(TR)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TRAINING PART II - T2000(IT)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DISSEMINATION OF THE TRAINING – ALL PARTNERS SHOULD CREATE 1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DELIVERY OF  FLIGHT RESOURCE CENTER – SC(PT)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DEFINITION AND IMPLEMENTATION OF A PROMOTING STRATEGY OF FLIGHT RESOURCE CENTER - ALL PARTNERS SHOULD CREATE 1</a:t>
            </a:r>
            <a:endParaRPr/>
          </a:p>
          <a:p>
            <a:pPr indent="-228600" lvl="2" marL="11430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920"/>
              <a:buFont typeface="Impact"/>
              <a:buAutoNum type="arabicPeriod"/>
            </a:pPr>
            <a:r>
              <a:rPr lang="pt-PT" sz="1200">
                <a:latin typeface="Calibri"/>
                <a:ea typeface="Calibri"/>
                <a:cs typeface="Calibri"/>
                <a:sym typeface="Calibri"/>
              </a:rPr>
              <a:t>FINAL EVENT - GTU(TR) </a:t>
            </a:r>
            <a:endParaRPr/>
          </a:p>
          <a:p>
            <a:pPr indent="-127000" lvl="3" marL="1600200" rtl="0" algn="l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1600"/>
              <a:buFont typeface="Impact"/>
              <a:buNone/>
            </a:pPr>
            <a:r>
              <a:t/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>
            <p:ph type="title"/>
          </p:nvPr>
        </p:nvSpPr>
        <p:spPr>
          <a:xfrm>
            <a:off x="685801" y="685800"/>
            <a:ext cx="9592518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WORK PACKAGE 4 – </a:t>
            </a:r>
            <a:r>
              <a:rPr lang="pt-PT" sz="3600"/>
              <a:t>FLIGHT COMMUNICATION, DISSEMINATION AND EXPLOITATION</a:t>
            </a:r>
            <a:endParaRPr/>
          </a:p>
        </p:txBody>
      </p:sp>
      <p:sp>
        <p:nvSpPr>
          <p:cNvPr id="182" name="Google Shape;182;p23"/>
          <p:cNvSpPr txBox="1"/>
          <p:nvPr>
            <p:ph idx="1" type="body"/>
          </p:nvPr>
        </p:nvSpPr>
        <p:spPr>
          <a:xfrm>
            <a:off x="838200" y="1825625"/>
            <a:ext cx="106679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19" lvl="1" marL="6858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 cap="none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28600" lvl="1" marL="6858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lang="pt-PT">
                <a:latin typeface="Calibri"/>
                <a:ea typeface="Calibri"/>
                <a:cs typeface="Calibri"/>
                <a:sym typeface="Calibri"/>
              </a:rPr>
              <a:t>FINAL EVENT </a:t>
            </a:r>
            <a:endParaRPr/>
          </a:p>
          <a:p>
            <a:pPr indent="-228600" lvl="2" marL="11430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Char char="•"/>
            </a:pPr>
            <a:r>
              <a:rPr lang="pt-PT" cap="none">
                <a:latin typeface="Calibri"/>
                <a:ea typeface="Calibri"/>
                <a:cs typeface="Calibri"/>
                <a:sym typeface="Calibri"/>
              </a:rPr>
              <a:t>Hosted by GTU(TR)??</a:t>
            </a:r>
            <a:endParaRPr/>
          </a:p>
          <a:p>
            <a:pPr indent="-228600" lvl="2" marL="11430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Char char="•"/>
            </a:pPr>
            <a:r>
              <a:rPr lang="pt-PT" cap="none">
                <a:latin typeface="Calibri"/>
                <a:ea typeface="Calibri"/>
                <a:cs typeface="Calibri"/>
                <a:sym typeface="Calibri"/>
              </a:rPr>
              <a:t>2 participants per partner</a:t>
            </a:r>
            <a:endParaRPr/>
          </a:p>
          <a:p>
            <a:pPr indent="0" lvl="2" marL="9144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 cap="none"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lang="pt-PT">
                <a:latin typeface="Calibri"/>
                <a:ea typeface="Calibri"/>
                <a:cs typeface="Calibri"/>
                <a:sym typeface="Calibri"/>
              </a:rPr>
              <a:t>PROJECT CARD IN ALL PARTNERS WEBSITE AND/OR SOCIAL MEDIA</a:t>
            </a:r>
            <a:endParaRPr/>
          </a:p>
          <a:p>
            <a:pPr indent="-228600" lvl="2" marL="11430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Char char="•"/>
            </a:pPr>
            <a:r>
              <a:rPr lang="pt-PT">
                <a:latin typeface="Calibri"/>
                <a:ea typeface="Calibri"/>
                <a:cs typeface="Calibri"/>
                <a:sym typeface="Calibri"/>
              </a:rPr>
              <a:t>SNAPSHOOT ON DRIVE</a:t>
            </a:r>
            <a:endParaRPr/>
          </a:p>
          <a:p>
            <a:pPr indent="0" lvl="2" marL="9144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560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-228600" lvl="1" marL="6858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Char char="•"/>
            </a:pPr>
            <a:r>
              <a:rPr lang="pt-PT">
                <a:latin typeface="Calibri"/>
                <a:ea typeface="Calibri"/>
                <a:cs typeface="Calibri"/>
                <a:sym typeface="Calibri"/>
              </a:rPr>
              <a:t>ERASMUS DAYS </a:t>
            </a:r>
            <a:endParaRPr/>
          </a:p>
          <a:p>
            <a:pPr indent="-45719" lvl="1" marL="6858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47"/>
          <p:cNvSpPr txBox="1"/>
          <p:nvPr>
            <p:ph type="title"/>
          </p:nvPr>
        </p:nvSpPr>
        <p:spPr>
          <a:xfrm>
            <a:off x="685801" y="685800"/>
            <a:ext cx="9592518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WORK PACKAGE 4 – </a:t>
            </a:r>
            <a:r>
              <a:rPr lang="pt-PT" sz="3600"/>
              <a:t>FLIGHT COMMUNICATION, DISSEMINATION AND EXPLOITATION</a:t>
            </a:r>
            <a:endParaRPr/>
          </a:p>
        </p:txBody>
      </p:sp>
      <p:sp>
        <p:nvSpPr>
          <p:cNvPr id="188" name="Google Shape;188;p47"/>
          <p:cNvSpPr txBox="1"/>
          <p:nvPr>
            <p:ph idx="1" type="body"/>
          </p:nvPr>
        </p:nvSpPr>
        <p:spPr>
          <a:xfrm>
            <a:off x="838200" y="1825625"/>
            <a:ext cx="1066799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19" lvl="1" marL="685800" rtl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1800" cap="none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19" lvl="1" marL="68580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cap="none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9" name="Google Shape;189;p47"/>
          <p:cNvSpPr txBox="1"/>
          <p:nvPr/>
        </p:nvSpPr>
        <p:spPr>
          <a:xfrm>
            <a:off x="838200" y="1990725"/>
            <a:ext cx="10667999" cy="3813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None/>
            </a:pPr>
            <a:r>
              <a:rPr b="1" i="0" lang="pt-P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main goals:</a:t>
            </a:r>
            <a:endParaRPr/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-To document undertaken and proposed dissemination and communication activities through a detailed and updated plan</a:t>
            </a:r>
            <a:endParaRPr/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-To ensure the project results reach the relevant VET Providers, Vet Teachers/Trainers, VET Students and other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stakeholders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-To disseminate project results in an appropriate and effective manner to relevant stakeholders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-To implement a comprehensive communication strategy to promote project’s results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-Foster active collaboration with other European projects and initiatives to maximize the outreach and impact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The objectives of this WP contribute transversally to all the objectives of the project.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48"/>
          <p:cNvSpPr txBox="1"/>
          <p:nvPr>
            <p:ph type="title"/>
          </p:nvPr>
        </p:nvSpPr>
        <p:spPr>
          <a:xfrm>
            <a:off x="685801" y="685800"/>
            <a:ext cx="9592518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WORK PACKAGE 4 – </a:t>
            </a:r>
            <a:r>
              <a:rPr lang="pt-PT" sz="3600"/>
              <a:t>FLIGHT COMMUNICATION, DISSEMINATION AND EXPLOITATION</a:t>
            </a:r>
            <a:endParaRPr/>
          </a:p>
        </p:txBody>
      </p:sp>
      <p:sp>
        <p:nvSpPr>
          <p:cNvPr id="195" name="Google Shape;195;p48"/>
          <p:cNvSpPr txBox="1"/>
          <p:nvPr/>
        </p:nvSpPr>
        <p:spPr>
          <a:xfrm>
            <a:off x="596900" y="1837765"/>
            <a:ext cx="10782300" cy="38131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457200" marR="0" rtl="0" algn="just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None/>
            </a:pPr>
            <a:r>
              <a:rPr b="1" i="0" lang="pt-PT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will be the main results of this work package?</a:t>
            </a:r>
            <a:endParaRPr/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Project Website and Social media interactions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Dissemination and Communication Plan including VET Teachers/trainers and other stakeholders’ engagement strategy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Newsletters </a:t>
            </a:r>
            <a:r>
              <a:rPr b="1" i="0" lang="pt-PT" sz="1600" u="none" cap="none" strike="noStrike">
                <a:solidFill>
                  <a:srgbClr val="FF0000"/>
                </a:solidFill>
                <a:latin typeface="Arial Narrow"/>
                <a:ea typeface="Arial Narrow"/>
                <a:cs typeface="Arial Narrow"/>
                <a:sym typeface="Arial Narrow"/>
              </a:rPr>
              <a:t>(22 during the life cycle of the project) current: 2 newsletters</a:t>
            </a:r>
            <a:endParaRPr b="1" i="0" sz="1600" u="none" cap="none" strike="noStrike">
              <a:solidFill>
                <a:srgbClr val="FF000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Branding Materials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Final Conference (proceedings, attendance list, questionnaires and evaluation report) will be attended by at least 150 VET</a:t>
            </a:r>
            <a:endParaRPr/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Teachers/trainers, companies, Universities and other relevant stakeholders)</a:t>
            </a:r>
            <a:endParaRPr/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Memorandum of Understanding for sustainability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-41148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80"/>
              <a:buFont typeface="Arial"/>
              <a:buChar char="•"/>
            </a:pPr>
            <a:r>
              <a:rPr b="0" i="0" lang="pt-PT" sz="16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At least 30 Promotional videos of the project</a:t>
            </a:r>
            <a:endParaRPr b="0" i="0" sz="16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9"/>
          <p:cNvSpPr txBox="1"/>
          <p:nvPr>
            <p:ph type="title"/>
          </p:nvPr>
        </p:nvSpPr>
        <p:spPr>
          <a:xfrm>
            <a:off x="685801" y="685800"/>
            <a:ext cx="9592518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WORK PACKAGE 4 – </a:t>
            </a:r>
            <a:r>
              <a:rPr lang="pt-PT" sz="3600"/>
              <a:t>FLIGHT COMMUNICATION, DISSEMINATION AND EXPLOITATION</a:t>
            </a:r>
            <a:endParaRPr/>
          </a:p>
        </p:txBody>
      </p:sp>
      <p:sp>
        <p:nvSpPr>
          <p:cNvPr id="201" name="Google Shape;201;p49"/>
          <p:cNvSpPr txBox="1"/>
          <p:nvPr/>
        </p:nvSpPr>
        <p:spPr>
          <a:xfrm>
            <a:off x="336550" y="2012831"/>
            <a:ext cx="4464050" cy="30013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pt-P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Qualitative indicators: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P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-Participants' satisfaction in Final event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P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-Positive feedback from experts, associated partners as well as other participants in dissemination activities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P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Press/media coverage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P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Proactive online community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pt-PT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Long term influence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49"/>
          <p:cNvSpPr txBox="1"/>
          <p:nvPr/>
        </p:nvSpPr>
        <p:spPr>
          <a:xfrm>
            <a:off x="5105400" y="1721651"/>
            <a:ext cx="6506029" cy="385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Quantitative indicators: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press releases produced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of follow-up projects realized upon completion of the project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of unique users that reached the project website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of followers of the Facebook page </a:t>
            </a:r>
            <a:r>
              <a:rPr b="1" i="0" lang="pt-PT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(&gt;1000) current: 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of followers of the Instagram page </a:t>
            </a:r>
            <a:r>
              <a:rPr b="1" i="0" lang="pt-PT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(&gt;1000) current: 69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of people receiving online newsletters </a:t>
            </a:r>
            <a:r>
              <a:rPr b="1" i="0" lang="pt-PT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(&gt;1000)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of participants in the final event </a:t>
            </a:r>
            <a:r>
              <a:rPr b="1" i="0" lang="pt-PT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(&gt;100)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of Promotional videos published </a:t>
            </a:r>
            <a:r>
              <a:rPr b="1" i="0" lang="pt-PT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(&gt;30)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of views of the Promotional videos published </a:t>
            </a:r>
            <a:r>
              <a:rPr b="1" i="0" lang="pt-PT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(&gt;5000)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pt-PT" sz="1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-Nº. Public and private entities to which project's results are shared </a:t>
            </a:r>
            <a:r>
              <a:rPr b="1" i="0" lang="pt-PT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(&gt;20)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50"/>
          <p:cNvSpPr txBox="1"/>
          <p:nvPr>
            <p:ph type="title"/>
          </p:nvPr>
        </p:nvSpPr>
        <p:spPr>
          <a:xfrm>
            <a:off x="254001" y="800101"/>
            <a:ext cx="9592518" cy="711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 sz="2800"/>
              <a:t>WORK PACKAGE 4 – </a:t>
            </a:r>
            <a:r>
              <a:rPr lang="pt-PT" sz="2000"/>
              <a:t>FLIGHT COMMUNICATION, DISSEMINATION AND EXPLOITATION</a:t>
            </a:r>
            <a:endParaRPr sz="2800"/>
          </a:p>
        </p:txBody>
      </p:sp>
      <p:sp>
        <p:nvSpPr>
          <p:cNvPr id="208" name="Google Shape;208;p50"/>
          <p:cNvSpPr txBox="1"/>
          <p:nvPr>
            <p:ph idx="1" type="body"/>
          </p:nvPr>
        </p:nvSpPr>
        <p:spPr>
          <a:xfrm>
            <a:off x="254001" y="1796696"/>
            <a:ext cx="10642600" cy="410880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77500" lnSpcReduction="20000"/>
          </a:bodyPr>
          <a:lstStyle/>
          <a:p>
            <a:pPr indent="0" lvl="0" marL="4572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rPr b="1" lang="pt-PT"/>
              <a:t>Expected number and profile of participants.</a:t>
            </a:r>
            <a:endParaRPr/>
          </a:p>
          <a:p>
            <a:pPr indent="0" lvl="0" marL="4572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rPr lang="pt-PT"/>
              <a:t>Participants in the activities provided for in this WP can be divided into 3 large groups:</a:t>
            </a:r>
            <a:endParaRPr/>
          </a:p>
          <a:p>
            <a:pPr indent="-41148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Char char="•"/>
            </a:pPr>
            <a:r>
              <a:rPr lang="pt-PT"/>
              <a:t>A.Participating organizations</a:t>
            </a:r>
            <a:endParaRPr/>
          </a:p>
          <a:p>
            <a:pPr indent="0" lvl="0" marL="4572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rPr lang="pt-PT"/>
              <a:t>All organizations must spread the project awareness and results inside their structure.</a:t>
            </a:r>
            <a:endParaRPr/>
          </a:p>
          <a:p>
            <a:pPr indent="-41148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Char char="•"/>
            </a:pPr>
            <a:r>
              <a:rPr lang="pt-PT"/>
              <a:t>B.Direct target groups</a:t>
            </a:r>
            <a:endParaRPr/>
          </a:p>
          <a:p>
            <a:pPr indent="0" lvl="0" marL="4572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rPr lang="pt-PT"/>
              <a:t>1)VET teachers/trainers participating in project activities </a:t>
            </a:r>
            <a:r>
              <a:rPr b="1" lang="pt-PT">
                <a:solidFill>
                  <a:srgbClr val="FF0000"/>
                </a:solidFill>
              </a:rPr>
              <a:t>(20 from the partnership and 120 from outside);</a:t>
            </a:r>
            <a:endParaRPr/>
          </a:p>
          <a:p>
            <a:pPr indent="0" lvl="0" marL="4572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rPr lang="pt-PT"/>
              <a:t>2)VET Students – </a:t>
            </a:r>
            <a:r>
              <a:rPr b="1" lang="pt-PT">
                <a:solidFill>
                  <a:srgbClr val="FF0000"/>
                </a:solidFill>
              </a:rPr>
              <a:t>minimum 3000 of VET </a:t>
            </a:r>
            <a:r>
              <a:rPr lang="pt-PT"/>
              <a:t>will be aware of the project</a:t>
            </a:r>
            <a:endParaRPr/>
          </a:p>
          <a:p>
            <a:pPr indent="-41148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Char char="•"/>
            </a:pPr>
            <a:r>
              <a:rPr lang="pt-PT"/>
              <a:t>C. Indirect target groups and stakeholders</a:t>
            </a:r>
            <a:endParaRPr/>
          </a:p>
          <a:p>
            <a:pPr indent="0" lvl="0" marL="4572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rPr lang="pt-PT"/>
              <a:t>1) a minimum of </a:t>
            </a:r>
            <a:r>
              <a:rPr b="1" lang="pt-PT">
                <a:solidFill>
                  <a:srgbClr val="FF0000"/>
                </a:solidFill>
              </a:rPr>
              <a:t>500 VET teachers/trainers</a:t>
            </a:r>
            <a:r>
              <a:rPr lang="pt-PT"/>
              <a:t>, learners, SME representatives, will be presented the main project results and the variety of possibilities to use them will be demonstrated, which will kick-off the intense exploitation activities of the project.</a:t>
            </a:r>
            <a:endParaRPr/>
          </a:p>
          <a:p>
            <a:pPr indent="0" lvl="0" marL="4572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rPr lang="pt-PT"/>
              <a:t>2) </a:t>
            </a:r>
            <a:r>
              <a:rPr b="1" lang="pt-PT">
                <a:solidFill>
                  <a:srgbClr val="FF0000"/>
                </a:solidFill>
              </a:rPr>
              <a:t>a minimum of 10 000 stakeholders </a:t>
            </a:r>
            <a:r>
              <a:rPr lang="pt-PT"/>
              <a:t>will receive information about the project throughout the project.</a:t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t/>
            </a:r>
            <a:endParaRPr/>
          </a:p>
          <a:p>
            <a:pPr indent="0" lvl="0" marL="4572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t/>
            </a:r>
            <a:endParaRPr/>
          </a:p>
          <a:p>
            <a:pPr indent="-22860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185806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1"/>
          <p:cNvSpPr txBox="1"/>
          <p:nvPr>
            <p:ph type="title"/>
          </p:nvPr>
        </p:nvSpPr>
        <p:spPr>
          <a:xfrm>
            <a:off x="685801" y="685800"/>
            <a:ext cx="9592518" cy="11519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WORK PACKAGE 4 – </a:t>
            </a:r>
            <a:r>
              <a:rPr lang="pt-PT" sz="3600"/>
              <a:t>FLIGHT COMMUNICATION, DISSEMINATION AND EXPLOITATION</a:t>
            </a:r>
            <a:endParaRPr/>
          </a:p>
        </p:txBody>
      </p:sp>
      <p:graphicFrame>
        <p:nvGraphicFramePr>
          <p:cNvPr id="214" name="Google Shape;214;p51"/>
          <p:cNvGraphicFramePr/>
          <p:nvPr/>
        </p:nvGraphicFramePr>
        <p:xfrm>
          <a:off x="800100" y="256964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{1E213A90-784E-4209-9368-03DE7AD157E4}</a:tableStyleId>
              </a:tblPr>
              <a:tblGrid>
                <a:gridCol w="1930400"/>
                <a:gridCol w="5346700"/>
              </a:tblGrid>
              <a:tr h="3773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15-30 January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GEBZE TECHNICAL UNIVERSITY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773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1 -15 February</a:t>
                      </a:r>
                      <a:endParaRPr/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DIMEM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773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15-30 February</a:t>
                      </a:r>
                      <a:endParaRPr/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TRAINING 2000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773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1-15 March</a:t>
                      </a:r>
                      <a:endParaRPr/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DSU-RCSOO KIRO BURNAZ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773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15-30 March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STREDNA PRIEMYSELNA SKOLA STAVEBNA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773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1-15 April </a:t>
                      </a:r>
                      <a:endParaRPr/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SUCESSOS CRIATIVOS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77375"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15-30 April</a:t>
                      </a:r>
                      <a:endParaRPr/>
                    </a:p>
                  </a:txBody>
                  <a:tcPr marT="0" marB="0" marR="68575" marL="685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pt-PT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GASKİ</a:t>
                      </a:r>
                      <a:endParaRPr/>
                    </a:p>
                  </a:txBody>
                  <a:tcPr marT="0" marB="0" marR="68575" marL="68575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15" name="Google Shape;215;p51"/>
          <p:cNvSpPr txBox="1"/>
          <p:nvPr/>
        </p:nvSpPr>
        <p:spPr>
          <a:xfrm>
            <a:off x="800100" y="2073542"/>
            <a:ext cx="6134100" cy="260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6666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pt-PT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New social media calendar program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6"/>
          <p:cNvSpPr txBox="1"/>
          <p:nvPr>
            <p:ph type="title"/>
          </p:nvPr>
        </p:nvSpPr>
        <p:spPr>
          <a:xfrm>
            <a:off x="1338944" y="2383971"/>
            <a:ext cx="8835569" cy="11519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Impact"/>
              <a:buNone/>
            </a:pPr>
            <a:r>
              <a:rPr lang="pt-PT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vento Principal">
  <a:themeElements>
    <a:clrScheme name="Evento Principal">
      <a:dk1>
        <a:srgbClr val="000000"/>
      </a:dk1>
      <a:lt1>
        <a:srgbClr val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2024-07-31T10:46:39Z</dcterms:created>
  <dc:creator>Microsoft Office User</dc:creator>
</cp:coreProperties>
</file>