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6858000" cx="12192000"/>
  <p:notesSz cx="6858000" cy="9144000"/>
  <p:embeddedFontLst>
    <p:embeddedFont>
      <p:font typeface="Arial Narrow"/>
      <p:regular r:id="rId18"/>
      <p:bold r:id="rId19"/>
      <p:italic r:id="rId20"/>
      <p:boldItalic r:id="rId21"/>
    </p:embeddedFont>
    <p:embeddedFont>
      <p:font typeface="Noto Sans Symbols"/>
      <p:regular r:id="rId22"/>
      <p:bold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GoogleSlidesCustomDataVersion2">
      <go:slidesCustomData xmlns:go="http://customooxmlschemas.google.com/" r:id="rId24" roundtripDataSignature="AMtx7mgZ5LU6scdEw/kIry6U0lEVMRv3p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AF30C79-7BBC-47C8-ADD2-BEF6E62FBC28}">
  <a:tblStyle styleId="{DAF30C79-7BBC-47C8-ADD2-BEF6E62FBC28}" styleName="Table_0">
    <a:wholeTbl>
      <a:tcTxStyle b="off" i="off">
        <a:font>
          <a:latin typeface="Impact"/>
          <a:ea typeface="Impact"/>
          <a:cs typeface="Impact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3E6E6"/>
          </a:solidFill>
        </a:fill>
      </a:tcStyle>
    </a:wholeTbl>
    <a:band1H>
      <a:tcTxStyle/>
      <a:tcStyle>
        <a:fill>
          <a:solidFill>
            <a:srgbClr val="E6CACA"/>
          </a:solidFill>
        </a:fill>
      </a:tcStyle>
    </a:band1H>
    <a:band2H>
      <a:tcTxStyle/>
    </a:band2H>
    <a:band1V>
      <a:tcTxStyle/>
      <a:tcStyle>
        <a:fill>
          <a:solidFill>
            <a:srgbClr val="E6CACA"/>
          </a:solidFill>
        </a:fill>
      </a:tcStyle>
    </a:band1V>
    <a:band2V>
      <a:tcTxStyle/>
    </a:band2V>
    <a:lastCol>
      <a:tcTxStyle b="on" i="off">
        <a:font>
          <a:latin typeface="Impact"/>
          <a:ea typeface="Impact"/>
          <a:cs typeface="Impact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Impact"/>
          <a:ea typeface="Impact"/>
          <a:cs typeface="Impact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Impact"/>
          <a:ea typeface="Impact"/>
          <a:cs typeface="Impact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Impact"/>
          <a:ea typeface="Impact"/>
          <a:cs typeface="Impact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rialNarrow-italic.fntdata"/><Relationship Id="rId11" Type="http://schemas.openxmlformats.org/officeDocument/2006/relationships/slide" Target="slides/slide5.xml"/><Relationship Id="rId22" Type="http://schemas.openxmlformats.org/officeDocument/2006/relationships/font" Target="fonts/NotoSansSymbols-regular.fntdata"/><Relationship Id="rId10" Type="http://schemas.openxmlformats.org/officeDocument/2006/relationships/slide" Target="slides/slide4.xml"/><Relationship Id="rId21" Type="http://schemas.openxmlformats.org/officeDocument/2006/relationships/font" Target="fonts/ArialNarrow-boldItalic.fntdata"/><Relationship Id="rId13" Type="http://schemas.openxmlformats.org/officeDocument/2006/relationships/slide" Target="slides/slide7.xml"/><Relationship Id="rId24" Type="http://customschemas.google.com/relationships/presentationmetadata" Target="metadata"/><Relationship Id="rId12" Type="http://schemas.openxmlformats.org/officeDocument/2006/relationships/slide" Target="slides/slide6.xml"/><Relationship Id="rId23" Type="http://schemas.openxmlformats.org/officeDocument/2006/relationships/font" Target="fonts/NotoSansSymbols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font" Target="fonts/ArialNarrow-bold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ArialNarrow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o de Título" showMasterSp="0">
  <p:cSld name="Diapositivo de Título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/>
          <p:nvPr/>
        </p:nvSpPr>
        <p:spPr>
          <a:xfrm>
            <a:off x="-15875" y="0"/>
            <a:ext cx="11683810" cy="6588125"/>
          </a:xfrm>
          <a:custGeom>
            <a:rect b="b" l="l" r="r" t="t"/>
            <a:pathLst>
              <a:path extrusionOk="0" h="6588125" w="11683810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  <a:effectLst>
            <a:outerShdw blurRad="101600" rotWithShape="0" algn="tl" dir="4380000" dist="152400">
              <a:srgbClr val="000000">
                <a:alpha val="42745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13"/>
          <p:cNvSpPr/>
          <p:nvPr/>
        </p:nvSpPr>
        <p:spPr>
          <a:xfrm>
            <a:off x="0" y="4282257"/>
            <a:ext cx="11329257" cy="2028845"/>
          </a:xfrm>
          <a:custGeom>
            <a:rect b="b" l="l" r="r" t="t"/>
            <a:pathLst>
              <a:path extrusionOk="0" h="2028845" w="11329257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34000">
                <a:schemeClr val="accent1"/>
              </a:gs>
              <a:gs pos="100000">
                <a:srgbClr val="5C0607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</p:sp>
      <p:sp>
        <p:nvSpPr>
          <p:cNvPr id="18" name="Google Shape;18;p13"/>
          <p:cNvSpPr/>
          <p:nvPr/>
        </p:nvSpPr>
        <p:spPr>
          <a:xfrm>
            <a:off x="0" y="0"/>
            <a:ext cx="8719579" cy="456877"/>
          </a:xfrm>
          <a:custGeom>
            <a:rect b="b" l="l" r="r" t="t"/>
            <a:pathLst>
              <a:path extrusionOk="0" h="456877" w="8719579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34000">
                <a:schemeClr val="accent1"/>
              </a:gs>
              <a:gs pos="100000">
                <a:srgbClr val="5C0607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</p:sp>
      <p:sp>
        <p:nvSpPr>
          <p:cNvPr id="19" name="Google Shape;19;p13"/>
          <p:cNvSpPr/>
          <p:nvPr/>
        </p:nvSpPr>
        <p:spPr>
          <a:xfrm rot="-180000">
            <a:off x="-161800" y="293317"/>
            <a:ext cx="11367116" cy="5751804"/>
          </a:xfrm>
          <a:custGeom>
            <a:rect b="b" l="l" r="r" t="t"/>
            <a:pathLst>
              <a:path extrusionOk="0" h="5751804" w="11367116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noFill/>
          <a:ln cap="flat" cmpd="sng" w="825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13"/>
          <p:cNvSpPr txBox="1"/>
          <p:nvPr>
            <p:ph idx="1" type="subTitle"/>
          </p:nvPr>
        </p:nvSpPr>
        <p:spPr>
          <a:xfrm rot="-180000">
            <a:off x="983062" y="3505209"/>
            <a:ext cx="9755187" cy="5503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4480"/>
              <a:buNone/>
              <a:defRPr sz="2800">
                <a:solidFill>
                  <a:srgbClr val="7F7F7F"/>
                </a:solidFill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5pPr>
            <a:lvl6pPr lvl="5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6pPr>
            <a:lvl7pPr lvl="6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7pPr>
            <a:lvl8pPr lvl="7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8pPr>
            <a:lvl9pPr lvl="8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9pPr>
          </a:lstStyle>
          <a:p/>
        </p:txBody>
      </p:sp>
      <p:sp>
        <p:nvSpPr>
          <p:cNvPr id="21" name="Google Shape;21;p13"/>
          <p:cNvSpPr txBox="1"/>
          <p:nvPr>
            <p:ph idx="10" type="dt"/>
          </p:nvPr>
        </p:nvSpPr>
        <p:spPr>
          <a:xfrm rot="-180000">
            <a:off x="4948541" y="4578463"/>
            <a:ext cx="6143653" cy="1163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5400">
                <a:solidFill>
                  <a:srgbClr val="5C0607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3"/>
          <p:cNvSpPr txBox="1"/>
          <p:nvPr>
            <p:ph idx="11" type="ftr"/>
          </p:nvPr>
        </p:nvSpPr>
        <p:spPr>
          <a:xfrm rot="-180000">
            <a:off x="-5560" y="4883024"/>
            <a:ext cx="4047239" cy="11955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5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2" type="sldNum"/>
          </p:nvPr>
        </p:nvSpPr>
        <p:spPr>
          <a:xfrm rot="-180000">
            <a:off x="9851758" y="3832648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0" i="0" sz="2400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algn="ctr">
              <a:spcBef>
                <a:spcPts val="0"/>
              </a:spcBef>
              <a:buNone/>
              <a:defRPr b="0" i="0" sz="2400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algn="ctr">
              <a:spcBef>
                <a:spcPts val="0"/>
              </a:spcBef>
              <a:buNone/>
              <a:defRPr b="0" i="0" sz="2400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algn="ctr">
              <a:spcBef>
                <a:spcPts val="0"/>
              </a:spcBef>
              <a:buNone/>
              <a:defRPr b="0" i="0" sz="2400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algn="ctr">
              <a:spcBef>
                <a:spcPts val="0"/>
              </a:spcBef>
              <a:buNone/>
              <a:defRPr b="0" i="0" sz="2400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algn="ctr">
              <a:spcBef>
                <a:spcPts val="0"/>
              </a:spcBef>
              <a:buNone/>
              <a:defRPr b="0" i="0" sz="2400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algn="ctr">
              <a:spcBef>
                <a:spcPts val="0"/>
              </a:spcBef>
              <a:buNone/>
              <a:defRPr b="0" i="0" sz="2400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algn="ctr">
              <a:spcBef>
                <a:spcPts val="0"/>
              </a:spcBef>
              <a:buNone/>
              <a:defRPr b="0" i="0" sz="2400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algn="ctr">
              <a:spcBef>
                <a:spcPts val="0"/>
              </a:spcBef>
              <a:buNone/>
              <a:defRPr b="0" i="0" sz="2400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pic>
        <p:nvPicPr>
          <p:cNvPr id="24" name="Google Shape;2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219907">
            <a:off x="1775068" y="-10330"/>
            <a:ext cx="7620519" cy="41187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ítulo e Objeto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685801" y="685800"/>
            <a:ext cx="8835569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Impact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pic>
        <p:nvPicPr>
          <p:cNvPr id="31" name="Google Shape;31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521370" y="1"/>
            <a:ext cx="2090057" cy="1129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3213">
            <a:off x="1242" y="11252"/>
            <a:ext cx="2313187" cy="651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15673" y="55449"/>
            <a:ext cx="1889734" cy="574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Objeto">
  <p:cSld name="Título e Objeto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5"/>
          <p:cNvSpPr txBox="1"/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" type="body"/>
          </p:nvPr>
        </p:nvSpPr>
        <p:spPr>
          <a:xfrm>
            <a:off x="685800" y="2063396"/>
            <a:ext cx="10394707" cy="33111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37" name="Google Shape;37;p15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5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5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cção" type="secHead">
  <p:cSld name="SECTION_HEADER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6"/>
          <p:cNvSpPr txBox="1"/>
          <p:nvPr>
            <p:ph type="title"/>
          </p:nvPr>
        </p:nvSpPr>
        <p:spPr>
          <a:xfrm>
            <a:off x="685801" y="685800"/>
            <a:ext cx="10394707" cy="3193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" type="body"/>
          </p:nvPr>
        </p:nvSpPr>
        <p:spPr>
          <a:xfrm>
            <a:off x="685801" y="3742267"/>
            <a:ext cx="10394707" cy="1639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3" name="Google Shape;43;p16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6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6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Duplo" type="twoObj">
  <p:cSld name="TWO_OBJECT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7"/>
          <p:cNvSpPr txBox="1"/>
          <p:nvPr>
            <p:ph type="title"/>
          </p:nvPr>
        </p:nvSpPr>
        <p:spPr>
          <a:xfrm>
            <a:off x="685801" y="685800"/>
            <a:ext cx="10396882" cy="11581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1" type="body"/>
          </p:nvPr>
        </p:nvSpPr>
        <p:spPr>
          <a:xfrm>
            <a:off x="685800" y="2063396"/>
            <a:ext cx="5088714" cy="33111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49" name="Google Shape;49;p17"/>
          <p:cNvSpPr txBox="1"/>
          <p:nvPr>
            <p:ph idx="2" type="body"/>
          </p:nvPr>
        </p:nvSpPr>
        <p:spPr>
          <a:xfrm>
            <a:off x="5993971" y="2063396"/>
            <a:ext cx="5086538" cy="33111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685801" y="685800"/>
            <a:ext cx="10394707" cy="11581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" type="body"/>
          </p:nvPr>
        </p:nvSpPr>
        <p:spPr>
          <a:xfrm>
            <a:off x="918356" y="2063396"/>
            <a:ext cx="4856158" cy="67999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4160"/>
              <a:buNone/>
              <a:defRPr b="0" sz="26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56" name="Google Shape;56;p18"/>
          <p:cNvSpPr txBox="1"/>
          <p:nvPr>
            <p:ph idx="2" type="body"/>
          </p:nvPr>
        </p:nvSpPr>
        <p:spPr>
          <a:xfrm>
            <a:off x="685802" y="2861733"/>
            <a:ext cx="5088712" cy="25128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3" type="body"/>
          </p:nvPr>
        </p:nvSpPr>
        <p:spPr>
          <a:xfrm>
            <a:off x="6218191" y="2063396"/>
            <a:ext cx="4864491" cy="67999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4160"/>
              <a:buNone/>
              <a:defRPr b="0" sz="26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58" name="Google Shape;58;p18"/>
          <p:cNvSpPr txBox="1"/>
          <p:nvPr>
            <p:ph idx="4" type="body"/>
          </p:nvPr>
        </p:nvSpPr>
        <p:spPr>
          <a:xfrm>
            <a:off x="5993969" y="2861733"/>
            <a:ext cx="5088713" cy="25128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59" name="Google Shape;59;p18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8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8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 Título" type="titleOnly">
  <p:cSld name="TITLE_ONLY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9"/>
          <p:cNvSpPr txBox="1"/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9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9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0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0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1"/>
          <p:cNvSpPr txBox="1"/>
          <p:nvPr>
            <p:ph type="title"/>
          </p:nvPr>
        </p:nvSpPr>
        <p:spPr>
          <a:xfrm>
            <a:off x="693643" y="685800"/>
            <a:ext cx="4126860" cy="20232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mpact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1"/>
          <p:cNvSpPr txBox="1"/>
          <p:nvPr>
            <p:ph idx="1" type="body"/>
          </p:nvPr>
        </p:nvSpPr>
        <p:spPr>
          <a:xfrm>
            <a:off x="5046132" y="685800"/>
            <a:ext cx="6034375" cy="46887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2" type="body"/>
          </p:nvPr>
        </p:nvSpPr>
        <p:spPr>
          <a:xfrm>
            <a:off x="693642" y="2709052"/>
            <a:ext cx="4126861" cy="26655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  <a:defRPr sz="18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>
            <a:off x="685800" y="685800"/>
            <a:ext cx="6345302" cy="20232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mpact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/>
          <p:nvPr>
            <p:ph idx="2" type="pic"/>
          </p:nvPr>
        </p:nvSpPr>
        <p:spPr>
          <a:xfrm>
            <a:off x="7482362" y="0"/>
            <a:ext cx="3598146" cy="5071533"/>
          </a:xfrm>
          <a:prstGeom prst="rect">
            <a:avLst/>
          </a:prstGeom>
          <a:noFill/>
          <a:ln cap="flat" cmpd="thinThick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1" name="Google Shape;81;p22"/>
          <p:cNvSpPr txBox="1"/>
          <p:nvPr>
            <p:ph idx="1" type="body"/>
          </p:nvPr>
        </p:nvSpPr>
        <p:spPr>
          <a:xfrm>
            <a:off x="685801" y="2709052"/>
            <a:ext cx="6345301" cy="23624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  <a:defRPr sz="18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82" name="Google Shape;82;p22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2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tografia Panorâmica com Legenda">
  <p:cSld name="Fotografia Panorâmica com Legenda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3"/>
          <p:cNvSpPr txBox="1"/>
          <p:nvPr>
            <p:ph type="title"/>
          </p:nvPr>
        </p:nvSpPr>
        <p:spPr>
          <a:xfrm>
            <a:off x="685800" y="4106333"/>
            <a:ext cx="10394708" cy="58884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mpact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3"/>
          <p:cNvSpPr/>
          <p:nvPr>
            <p:ph idx="2" type="pic"/>
          </p:nvPr>
        </p:nvSpPr>
        <p:spPr>
          <a:xfrm>
            <a:off x="685801" y="685799"/>
            <a:ext cx="10392513" cy="3194903"/>
          </a:xfrm>
          <a:prstGeom prst="rect">
            <a:avLst/>
          </a:prstGeom>
          <a:noFill/>
          <a:ln cap="flat" cmpd="thinThick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8" name="Google Shape;88;p23"/>
          <p:cNvSpPr txBox="1"/>
          <p:nvPr>
            <p:ph idx="1" type="body"/>
          </p:nvPr>
        </p:nvSpPr>
        <p:spPr>
          <a:xfrm>
            <a:off x="685780" y="4702923"/>
            <a:ext cx="10394728" cy="682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56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89" name="Google Shape;89;p23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3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3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Legenda">
  <p:cSld name="Título e Legenda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4"/>
          <p:cNvSpPr txBox="1"/>
          <p:nvPr>
            <p:ph type="title"/>
          </p:nvPr>
        </p:nvSpPr>
        <p:spPr>
          <a:xfrm>
            <a:off x="685801" y="685800"/>
            <a:ext cx="10396902" cy="31949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Impact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4"/>
          <p:cNvSpPr txBox="1"/>
          <p:nvPr>
            <p:ph idx="1" type="body"/>
          </p:nvPr>
        </p:nvSpPr>
        <p:spPr>
          <a:xfrm>
            <a:off x="685779" y="4106333"/>
            <a:ext cx="10394729" cy="127360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  <a:defRPr sz="18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95" name="Google Shape;95;p24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4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4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itação com Legenda">
  <p:cSld name="Citação com Legenda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/>
          <p:nvPr>
            <p:ph type="title"/>
          </p:nvPr>
        </p:nvSpPr>
        <p:spPr>
          <a:xfrm>
            <a:off x="1121732" y="685800"/>
            <a:ext cx="9525020" cy="29167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Impact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5"/>
          <p:cNvSpPr txBox="1"/>
          <p:nvPr>
            <p:ph idx="1" type="body"/>
          </p:nvPr>
        </p:nvSpPr>
        <p:spPr>
          <a:xfrm>
            <a:off x="1550264" y="3610032"/>
            <a:ext cx="8667956" cy="3777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101" name="Google Shape;101;p25"/>
          <p:cNvSpPr txBox="1"/>
          <p:nvPr>
            <p:ph idx="2" type="body"/>
          </p:nvPr>
        </p:nvSpPr>
        <p:spPr>
          <a:xfrm>
            <a:off x="685801" y="4106334"/>
            <a:ext cx="10396882" cy="12682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  <a:defRPr sz="18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102" name="Google Shape;102;p25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5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5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sp>
        <p:nvSpPr>
          <p:cNvPr id="105" name="Google Shape;105;p25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Impact"/>
              <a:buNone/>
            </a:pPr>
            <a:r>
              <a:rPr b="0" i="0" lang="it-IT" sz="80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“</a:t>
            </a:r>
            <a:endParaRPr/>
          </a:p>
        </p:txBody>
      </p:sp>
      <p:sp>
        <p:nvSpPr>
          <p:cNvPr id="106" name="Google Shape;106;p25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Impact"/>
              <a:buNone/>
            </a:pPr>
            <a:r>
              <a:rPr b="0" i="0" lang="it-IT" sz="80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rtão de Nome">
  <p:cSld name="Cartão de Nome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6"/>
          <p:cNvSpPr txBox="1"/>
          <p:nvPr>
            <p:ph type="title"/>
          </p:nvPr>
        </p:nvSpPr>
        <p:spPr>
          <a:xfrm>
            <a:off x="685800" y="1723854"/>
            <a:ext cx="10394707" cy="25118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Impact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6"/>
          <p:cNvSpPr txBox="1"/>
          <p:nvPr>
            <p:ph idx="1" type="body"/>
          </p:nvPr>
        </p:nvSpPr>
        <p:spPr>
          <a:xfrm>
            <a:off x="685800" y="4247468"/>
            <a:ext cx="10394707" cy="11406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  <a:defRPr sz="18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110" name="Google Shape;110;p26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6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6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nas">
  <p:cSld name="3 Colunas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7"/>
          <p:cNvSpPr txBox="1"/>
          <p:nvPr>
            <p:ph type="title"/>
          </p:nvPr>
        </p:nvSpPr>
        <p:spPr>
          <a:xfrm>
            <a:off x="685802" y="685800"/>
            <a:ext cx="10394706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7"/>
          <p:cNvSpPr txBox="1"/>
          <p:nvPr>
            <p:ph idx="1" type="body"/>
          </p:nvPr>
        </p:nvSpPr>
        <p:spPr>
          <a:xfrm>
            <a:off x="685802" y="2063395"/>
            <a:ext cx="331012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840"/>
              <a:buNone/>
              <a:defRPr b="0" sz="24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116" name="Google Shape;116;p27"/>
          <p:cNvSpPr txBox="1"/>
          <p:nvPr>
            <p:ph idx="2" type="body"/>
          </p:nvPr>
        </p:nvSpPr>
        <p:spPr>
          <a:xfrm>
            <a:off x="685802" y="2639658"/>
            <a:ext cx="3310128" cy="27349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/>
        </p:txBody>
      </p:sp>
      <p:sp>
        <p:nvSpPr>
          <p:cNvPr id="117" name="Google Shape;117;p27"/>
          <p:cNvSpPr txBox="1"/>
          <p:nvPr>
            <p:ph idx="3" type="body"/>
          </p:nvPr>
        </p:nvSpPr>
        <p:spPr>
          <a:xfrm>
            <a:off x="4234622" y="2063395"/>
            <a:ext cx="331012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840"/>
              <a:buNone/>
              <a:defRPr b="0" sz="24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118" name="Google Shape;118;p27"/>
          <p:cNvSpPr txBox="1"/>
          <p:nvPr>
            <p:ph idx="4" type="body"/>
          </p:nvPr>
        </p:nvSpPr>
        <p:spPr>
          <a:xfrm>
            <a:off x="4234621" y="2639658"/>
            <a:ext cx="3310128" cy="27349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/>
        </p:txBody>
      </p:sp>
      <p:sp>
        <p:nvSpPr>
          <p:cNvPr id="119" name="Google Shape;119;p27"/>
          <p:cNvSpPr txBox="1"/>
          <p:nvPr>
            <p:ph idx="5" type="body"/>
          </p:nvPr>
        </p:nvSpPr>
        <p:spPr>
          <a:xfrm>
            <a:off x="7770380" y="2063395"/>
            <a:ext cx="331012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840"/>
              <a:buNone/>
              <a:defRPr b="0" sz="24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120" name="Google Shape;120;p27"/>
          <p:cNvSpPr txBox="1"/>
          <p:nvPr>
            <p:ph idx="6" type="body"/>
          </p:nvPr>
        </p:nvSpPr>
        <p:spPr>
          <a:xfrm>
            <a:off x="7770380" y="2639658"/>
            <a:ext cx="3310128" cy="27349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/>
        </p:txBody>
      </p:sp>
      <p:sp>
        <p:nvSpPr>
          <p:cNvPr id="121" name="Google Shape;121;p27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27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7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luna de 3 Imagens">
  <p:cSld name="Coluna de 3 Imagens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8"/>
          <p:cNvSpPr txBox="1"/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8"/>
          <p:cNvSpPr txBox="1"/>
          <p:nvPr>
            <p:ph idx="1" type="body"/>
          </p:nvPr>
        </p:nvSpPr>
        <p:spPr>
          <a:xfrm>
            <a:off x="691840" y="3813025"/>
            <a:ext cx="331012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520"/>
              <a:buNone/>
              <a:defRPr b="0" sz="22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127" name="Google Shape;127;p28"/>
          <p:cNvSpPr/>
          <p:nvPr>
            <p:ph idx="2" type="pic"/>
          </p:nvPr>
        </p:nvSpPr>
        <p:spPr>
          <a:xfrm>
            <a:off x="685780" y="2063395"/>
            <a:ext cx="3310128" cy="1536725"/>
          </a:xfrm>
          <a:prstGeom prst="roundRect">
            <a:avLst>
              <a:gd fmla="val 0" name="adj"/>
            </a:avLst>
          </a:prstGeom>
          <a:noFill/>
          <a:ln cap="flat" cmpd="thinThick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28" name="Google Shape;128;p28"/>
          <p:cNvSpPr txBox="1"/>
          <p:nvPr>
            <p:ph idx="3" type="body"/>
          </p:nvPr>
        </p:nvSpPr>
        <p:spPr>
          <a:xfrm>
            <a:off x="691840" y="4389287"/>
            <a:ext cx="3310128" cy="9852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/>
        </p:txBody>
      </p:sp>
      <p:sp>
        <p:nvSpPr>
          <p:cNvPr id="129" name="Google Shape;129;p28"/>
          <p:cNvSpPr txBox="1"/>
          <p:nvPr>
            <p:ph idx="4" type="body"/>
          </p:nvPr>
        </p:nvSpPr>
        <p:spPr>
          <a:xfrm>
            <a:off x="4237410" y="3813025"/>
            <a:ext cx="331012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520"/>
              <a:buNone/>
              <a:defRPr b="0" sz="22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130" name="Google Shape;130;p28"/>
          <p:cNvSpPr/>
          <p:nvPr>
            <p:ph idx="5" type="pic"/>
          </p:nvPr>
        </p:nvSpPr>
        <p:spPr>
          <a:xfrm>
            <a:off x="4235999" y="2063395"/>
            <a:ext cx="3310128" cy="1535237"/>
          </a:xfrm>
          <a:prstGeom prst="roundRect">
            <a:avLst>
              <a:gd fmla="val 0" name="adj"/>
            </a:avLst>
          </a:prstGeom>
          <a:noFill/>
          <a:ln cap="flat" cmpd="thinThick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31" name="Google Shape;131;p28"/>
          <p:cNvSpPr txBox="1"/>
          <p:nvPr>
            <p:ph idx="6" type="body"/>
          </p:nvPr>
        </p:nvSpPr>
        <p:spPr>
          <a:xfrm>
            <a:off x="4235999" y="4389286"/>
            <a:ext cx="3310128" cy="9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/>
        </p:txBody>
      </p:sp>
      <p:sp>
        <p:nvSpPr>
          <p:cNvPr id="132" name="Google Shape;132;p28"/>
          <p:cNvSpPr txBox="1"/>
          <p:nvPr>
            <p:ph idx="7" type="body"/>
          </p:nvPr>
        </p:nvSpPr>
        <p:spPr>
          <a:xfrm>
            <a:off x="7768944" y="3813025"/>
            <a:ext cx="331012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520"/>
              <a:buNone/>
              <a:defRPr b="0" sz="22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133" name="Google Shape;133;p28"/>
          <p:cNvSpPr/>
          <p:nvPr>
            <p:ph idx="8" type="pic"/>
          </p:nvPr>
        </p:nvSpPr>
        <p:spPr>
          <a:xfrm>
            <a:off x="7768819" y="2063394"/>
            <a:ext cx="3310128" cy="1537196"/>
          </a:xfrm>
          <a:prstGeom prst="roundRect">
            <a:avLst>
              <a:gd fmla="val 0" name="adj"/>
            </a:avLst>
          </a:prstGeom>
          <a:noFill/>
          <a:ln cap="flat" cmpd="thinThick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34" name="Google Shape;134;p28"/>
          <p:cNvSpPr txBox="1"/>
          <p:nvPr>
            <p:ph idx="9" type="body"/>
          </p:nvPr>
        </p:nvSpPr>
        <p:spPr>
          <a:xfrm>
            <a:off x="7768819" y="4389284"/>
            <a:ext cx="3310128" cy="9853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/>
        </p:txBody>
      </p:sp>
      <p:sp>
        <p:nvSpPr>
          <p:cNvPr id="135" name="Google Shape;135;p28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8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28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9"/>
          <p:cNvSpPr txBox="1"/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9"/>
          <p:cNvSpPr txBox="1"/>
          <p:nvPr>
            <p:ph idx="1" type="body"/>
          </p:nvPr>
        </p:nvSpPr>
        <p:spPr>
          <a:xfrm rot="5400000">
            <a:off x="4227559" y="-1478362"/>
            <a:ext cx="3311190" cy="10394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141" name="Google Shape;141;p29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9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29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e Texto" type="vertTitleAndTx">
  <p:cSld name="VERTICAL_TITLE_AND_VERTICAL_TEXT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0"/>
          <p:cNvSpPr txBox="1"/>
          <p:nvPr>
            <p:ph type="title"/>
          </p:nvPr>
        </p:nvSpPr>
        <p:spPr>
          <a:xfrm rot="5400000">
            <a:off x="7603792" y="1897870"/>
            <a:ext cx="4688785" cy="226464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30"/>
          <p:cNvSpPr txBox="1"/>
          <p:nvPr>
            <p:ph idx="1" type="body"/>
          </p:nvPr>
        </p:nvSpPr>
        <p:spPr>
          <a:xfrm rot="5400000">
            <a:off x="2293623" y="-922023"/>
            <a:ext cx="4688785" cy="79044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147" name="Google Shape;147;p30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30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0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theme" Target="../theme/theme1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slideLayout" Target="../slideLayouts/slideLayout18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2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>
          <p:nvSpPr>
            <p:cNvPr id="7" name="Google Shape;7;p12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  <a:effectLst>
              <a:outerShdw blurRad="98425" rotWithShape="0" algn="tl" dir="4380000" dist="76200">
                <a:srgbClr val="000000">
                  <a:alpha val="67843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2"/>
            <p:cNvSpPr/>
            <p:nvPr/>
          </p:nvSpPr>
          <p:spPr>
            <a:xfrm>
              <a:off x="-25397" y="0"/>
              <a:ext cx="11773291" cy="6419514"/>
            </a:xfrm>
            <a:custGeom>
              <a:rect b="b" l="l" r="r" t="t"/>
              <a:pathLst>
                <a:path extrusionOk="0" h="6419514" w="11773291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noFill/>
            <a:ln cap="flat" cmpd="sng" w="82550">
              <a:solidFill>
                <a:srgbClr val="7F7F7F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9" name="Google Shape;9;p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34000">
                  <a:schemeClr val="accent1"/>
                </a:gs>
                <a:gs pos="100000">
                  <a:srgbClr val="5C0607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" name="Google Shape;10;p12"/>
          <p:cNvSpPr txBox="1"/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  <a:defRPr b="0" i="0" sz="5400" u="none" cap="none" strike="noStrike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-411480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88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-391160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-370839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-370839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-370839" lvl="5" marL="27432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-370839" lvl="6" marL="3200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-370840" lvl="7" marL="3657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-370840" lvl="8" marL="4114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drive.google.com/drive/u/0/folders/1Bd-4y-uckCLVDWM5ycQ0pec9QBnXLWiK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drive.google.com/drive/u/0/folders/1Md4cvzRnkbTA_iFQADBiqMvVnApRhLeW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drive.google.com/drive/u/0/folders/1BU_z4bnwCN6Q5uaoWZ4lKwEncMaowLnj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drive.google.com/drive/u/0/folders/1-4lFmbfBGAeKvi0oXC70s21GK6XI9YEq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forms.gle/kJNH9TxBVLbwoPgKA" TargetMode="External"/><Relationship Id="rId4" Type="http://schemas.openxmlformats.org/officeDocument/2006/relationships/hyperlink" Target="https://docs.google.com/document/d/1DjNa3K7R4ZvFpHhRwDNofrr-lm1aWyhW/edit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docs.google.com/document/d/1DjNa3K7R4ZvFpHhRwDNofrr-lm1aWyhW/edit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"/>
          <p:cNvSpPr txBox="1"/>
          <p:nvPr>
            <p:ph idx="1" type="subTitle"/>
          </p:nvPr>
        </p:nvSpPr>
        <p:spPr>
          <a:xfrm rot="-180000">
            <a:off x="1788593" y="3603227"/>
            <a:ext cx="6672429" cy="5503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480"/>
              <a:buNone/>
            </a:pPr>
            <a:r>
              <a:rPr lang="it-IT"/>
              <a:t>LTTA 2  –12-16 JAN 2026</a:t>
            </a:r>
            <a:endParaRPr/>
          </a:p>
        </p:txBody>
      </p:sp>
      <p:pic>
        <p:nvPicPr>
          <p:cNvPr id="155" name="Google Shape;15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193317">
            <a:off x="351554" y="427822"/>
            <a:ext cx="2313187" cy="651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194438">
            <a:off x="2727720" y="335749"/>
            <a:ext cx="1889734" cy="574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"/>
          <p:cNvSpPr txBox="1"/>
          <p:nvPr>
            <p:ph type="title"/>
          </p:nvPr>
        </p:nvSpPr>
        <p:spPr>
          <a:xfrm>
            <a:off x="685801" y="685800"/>
            <a:ext cx="8835569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libri"/>
              <a:buNone/>
            </a:pPr>
            <a:r>
              <a:rPr b="1" lang="it-IT" sz="3200">
                <a:latin typeface="Calibri"/>
                <a:ea typeface="Calibri"/>
                <a:cs typeface="Calibri"/>
                <a:sym typeface="Calibri"/>
              </a:rPr>
              <a:t>AGENDA</a:t>
            </a:r>
            <a:endParaRPr/>
          </a:p>
        </p:txBody>
      </p:sp>
      <p:sp>
        <p:nvSpPr>
          <p:cNvPr id="162" name="Google Shape;162;p2"/>
          <p:cNvSpPr txBox="1"/>
          <p:nvPr>
            <p:ph idx="1" type="body"/>
          </p:nvPr>
        </p:nvSpPr>
        <p:spPr>
          <a:xfrm>
            <a:off x="685801" y="1445231"/>
            <a:ext cx="11237686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252095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252095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Impact"/>
              <a:buAutoNum type="arabicPeriod"/>
            </a:pPr>
            <a:r>
              <a:rPr b="1" lang="it-IT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GENERAL QUALITY ASSURANCE UPDATE</a:t>
            </a:r>
            <a:endParaRPr/>
          </a:p>
          <a:p>
            <a:pPr indent="-342900" lvl="0" marL="342900" marR="252095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Impact"/>
              <a:buAutoNum type="arabicPeriod"/>
            </a:pPr>
            <a:r>
              <a:rPr b="1" lang="it-IT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REPORTING STAGES UPDATE ( INTERNAL PROGRESS, INTERIM, LTTA, WORK PACKAGES)</a:t>
            </a:r>
            <a:endParaRPr b="1" i="0"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252095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Impact"/>
              <a:buAutoNum type="arabicPeriod"/>
            </a:pPr>
            <a:r>
              <a:rPr b="1" lang="it-IT" sz="1800">
                <a:latin typeface="Calibri"/>
                <a:ea typeface="Calibri"/>
                <a:cs typeface="Calibri"/>
                <a:sym typeface="Calibri"/>
              </a:rPr>
              <a:t>WP2 EVALUATION </a:t>
            </a:r>
            <a:endParaRPr/>
          </a:p>
          <a:p>
            <a:pPr indent="-342900" lvl="0" marL="342900" marR="252095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Impact"/>
              <a:buAutoNum type="arabicPeriod"/>
            </a:pPr>
            <a:r>
              <a:rPr b="1" lang="it-IT" sz="1800">
                <a:latin typeface="Calibri"/>
                <a:ea typeface="Calibri"/>
                <a:cs typeface="Calibri"/>
                <a:sym typeface="Calibri"/>
              </a:rPr>
              <a:t>WP3 EVALUATION</a:t>
            </a:r>
            <a:endParaRPr b="1"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252095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Impact"/>
              <a:buAutoNum type="arabicPeriod"/>
            </a:pPr>
            <a:r>
              <a:rPr b="1" lang="it-IT" sz="1800">
                <a:latin typeface="Calibri"/>
                <a:ea typeface="Calibri"/>
                <a:cs typeface="Calibri"/>
                <a:sym typeface="Calibri"/>
              </a:rPr>
              <a:t>ANY OTHER BUSINESS</a:t>
            </a:r>
            <a:endParaRPr b="1" sz="1800"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marR="252095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200"/>
              <a:buFont typeface="Impact"/>
              <a:buNone/>
            </a:pPr>
            <a:r>
              <a:t/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"/>
          <p:cNvSpPr txBox="1"/>
          <p:nvPr>
            <p:ph type="title"/>
          </p:nvPr>
        </p:nvSpPr>
        <p:spPr>
          <a:xfrm>
            <a:off x="685801" y="1448437"/>
            <a:ext cx="8835569" cy="71269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42900" lvl="0" marL="342900" marR="25209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90A0B"/>
              </a:buClr>
              <a:buSzPts val="1800"/>
              <a:buFont typeface="Impact"/>
              <a:buAutoNum type="arabicPeriod"/>
            </a:pPr>
            <a:r>
              <a:rPr b="1" lang="it-IT" sz="1800">
                <a:solidFill>
                  <a:srgbClr val="890A0B"/>
                </a:solidFill>
                <a:latin typeface="Calibri"/>
                <a:ea typeface="Calibri"/>
                <a:cs typeface="Calibri"/>
                <a:sym typeface="Calibri"/>
              </a:rPr>
              <a:t>GENERAL QUALITY ASSURANCE UPDATES </a:t>
            </a:r>
            <a:br>
              <a:rPr b="1" lang="it-IT" sz="1800">
                <a:solidFill>
                  <a:srgbClr val="890A0B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sz="1800">
              <a:solidFill>
                <a:srgbClr val="890A0B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8" name="Google Shape;168;p3"/>
          <p:cNvSpPr txBox="1"/>
          <p:nvPr>
            <p:ph idx="1" type="body"/>
          </p:nvPr>
        </p:nvSpPr>
        <p:spPr>
          <a:xfrm>
            <a:off x="685801" y="1959429"/>
            <a:ext cx="10238509" cy="3420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880"/>
              <a:buChar char="•"/>
            </a:pPr>
            <a:r>
              <a:rPr b="1" lang="it-IT" sz="1800">
                <a:latin typeface="Calibri"/>
                <a:ea typeface="Calibri"/>
                <a:cs typeface="Calibri"/>
                <a:sym typeface="Calibri"/>
              </a:rPr>
              <a:t>QUALITY ASSURANCE PLAN -  FINAL VERSION </a:t>
            </a:r>
            <a:r>
              <a:rPr b="1" lang="it-IT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HERE</a:t>
            </a:r>
            <a:r>
              <a:rPr b="1" lang="it-IT" sz="1800">
                <a:latin typeface="Calibri"/>
                <a:ea typeface="Calibri"/>
                <a:cs typeface="Calibri"/>
                <a:sym typeface="Calibri"/>
              </a:rPr>
              <a:t> ( JULY 2025)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r>
              <a:t/>
            </a:r>
            <a:endParaRPr sz="1800"/>
          </a:p>
          <a:p>
            <a:pPr indent="-4572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r>
              <a:t/>
            </a:r>
            <a:endParaRPr sz="1800">
              <a:latin typeface="Noto Sans Symbols"/>
              <a:ea typeface="Noto Sans Symbols"/>
              <a:cs typeface="Noto Sans Symbols"/>
              <a:sym typeface="Noto Sans Symbols"/>
            </a:endParaRPr>
          </a:p>
          <a:p>
            <a:pPr indent="-45720" lvl="0" marL="228600" rtl="0" algn="just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r>
              <a:t/>
            </a:r>
            <a:endParaRPr sz="1800" cap="non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"/>
          <p:cNvSpPr txBox="1"/>
          <p:nvPr>
            <p:ph type="title"/>
          </p:nvPr>
        </p:nvSpPr>
        <p:spPr>
          <a:xfrm>
            <a:off x="685801" y="1138729"/>
            <a:ext cx="8835569" cy="58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42900" lvl="0" marL="342900" marR="25209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90A0B"/>
              </a:buClr>
              <a:buSzPts val="1800"/>
              <a:buFont typeface="Calibri"/>
              <a:buNone/>
            </a:pPr>
            <a:r>
              <a:rPr b="1" lang="it-IT" sz="1800">
                <a:solidFill>
                  <a:srgbClr val="890A0B"/>
                </a:solidFill>
                <a:latin typeface="Calibri"/>
                <a:ea typeface="Calibri"/>
                <a:cs typeface="Calibri"/>
                <a:sym typeface="Calibri"/>
              </a:rPr>
              <a:t>2. QUALITY ASSURANCE – INTERNAL PROGRESS EVALUATION</a:t>
            </a:r>
            <a:br>
              <a:rPr b="1" lang="it-IT" sz="1800">
                <a:solidFill>
                  <a:srgbClr val="890A0B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sz="1800">
              <a:solidFill>
                <a:srgbClr val="890A0B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4" name="Google Shape;174;p4"/>
          <p:cNvSpPr txBox="1"/>
          <p:nvPr>
            <p:ph idx="1" type="body"/>
          </p:nvPr>
        </p:nvSpPr>
        <p:spPr>
          <a:xfrm>
            <a:off x="685801" y="1696065"/>
            <a:ext cx="10238509" cy="38640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b="1" lang="it-IT">
                <a:latin typeface="Calibri"/>
                <a:ea typeface="Calibri"/>
                <a:cs typeface="Calibri"/>
                <a:sym typeface="Calibri"/>
              </a:rPr>
              <a:t>INTERNAL PROGRESS EVALUATION  (M6, M12,M18,M24,M30)– </a:t>
            </a:r>
            <a:r>
              <a:rPr b="1" lang="it-IT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IN PROGRESS  </a:t>
            </a:r>
            <a:endParaRPr/>
          </a:p>
          <a:p>
            <a:pPr indent="-228600" lvl="1" marL="6858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</a:pPr>
            <a:r>
              <a:rPr b="1" lang="it-IT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M1-M6 – </a:t>
            </a:r>
            <a:r>
              <a:rPr b="1" lang="it-IT">
                <a:latin typeface="Calibri"/>
                <a:ea typeface="Calibri"/>
                <a:cs typeface="Calibri"/>
                <a:sym typeface="Calibri"/>
              </a:rPr>
              <a:t>DONE – REPORT AVAILABLE ON </a:t>
            </a:r>
            <a:r>
              <a:rPr b="1" lang="it-IT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GDRIVE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-228600" lvl="1" marL="6858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</a:pPr>
            <a:r>
              <a:rPr b="1" lang="it-IT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M15-M20 – TO BE DONE </a:t>
            </a:r>
            <a:r>
              <a:rPr lang="it-IT">
                <a:latin typeface="Calibri"/>
                <a:ea typeface="Calibri"/>
                <a:cs typeface="Calibri"/>
                <a:sym typeface="Calibri"/>
              </a:rPr>
              <a:t>QUESTIONNAIRE TO BE SENT BY TR2000</a:t>
            </a:r>
            <a:endParaRPr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1" marL="6858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</a:pPr>
            <a:r>
              <a:rPr b="1" lang="it-IT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M20-M24</a:t>
            </a:r>
            <a:endParaRPr/>
          </a:p>
          <a:p>
            <a:pPr indent="-228600" lvl="1" marL="6858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</a:pPr>
            <a:r>
              <a:rPr b="1" lang="it-IT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M24-M30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r>
              <a:t/>
            </a:r>
            <a:endParaRPr b="1" sz="1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"/>
          <p:cNvSpPr txBox="1"/>
          <p:nvPr>
            <p:ph type="title"/>
          </p:nvPr>
        </p:nvSpPr>
        <p:spPr>
          <a:xfrm>
            <a:off x="685801" y="1138729"/>
            <a:ext cx="8835569" cy="58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42900" lvl="0" marL="342900" marR="25209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90A0B"/>
              </a:buClr>
              <a:buSzPts val="1800"/>
              <a:buFont typeface="Calibri"/>
              <a:buNone/>
            </a:pPr>
            <a:r>
              <a:rPr b="1" lang="it-IT" sz="1800">
                <a:solidFill>
                  <a:srgbClr val="890A0B"/>
                </a:solidFill>
                <a:latin typeface="Calibri"/>
                <a:ea typeface="Calibri"/>
                <a:cs typeface="Calibri"/>
                <a:sym typeface="Calibri"/>
              </a:rPr>
              <a:t>2A. QUALITY ASSURANCE – INTERIM </a:t>
            </a:r>
            <a:endParaRPr b="1" sz="1800">
              <a:solidFill>
                <a:srgbClr val="890A0B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0" name="Google Shape;180;p5"/>
          <p:cNvSpPr txBox="1"/>
          <p:nvPr>
            <p:ph idx="1" type="body"/>
          </p:nvPr>
        </p:nvSpPr>
        <p:spPr>
          <a:xfrm>
            <a:off x="685801" y="1696065"/>
            <a:ext cx="10238509" cy="38640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b="1" lang="it-IT">
                <a:latin typeface="Calibri"/>
                <a:ea typeface="Calibri"/>
                <a:cs typeface="Calibri"/>
                <a:sym typeface="Calibri"/>
              </a:rPr>
              <a:t>INTERIM EVALUATION (M15) –DONE – REPORT AVAILABLE ON </a:t>
            </a:r>
            <a:r>
              <a:rPr b="1" lang="it-IT" u="sng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GDRIVE </a:t>
            </a:r>
            <a:endParaRPr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r>
              <a:t/>
            </a:r>
            <a:endParaRPr sz="1800">
              <a:latin typeface="Noto Sans Symbols"/>
              <a:ea typeface="Noto Sans Symbols"/>
              <a:cs typeface="Noto Sans Symbols"/>
              <a:sym typeface="Noto Sans Symbols"/>
            </a:endParaRPr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r>
              <a:rPr b="1" lang="it-IT" sz="1800">
                <a:latin typeface="Noto Sans Symbols"/>
                <a:ea typeface="Noto Sans Symbols"/>
                <a:cs typeface="Noto Sans Symbols"/>
                <a:sym typeface="Noto Sans Symbols"/>
              </a:rPr>
              <a:t>MAIN CHALLENGES:</a:t>
            </a:r>
            <a:endParaRPr/>
          </a:p>
          <a:p>
            <a:pPr indent="-228600" lvl="0" marL="228600" rtl="0" algn="just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</a:pPr>
            <a:r>
              <a:rPr lang="it-IT" sz="1800" cap="none"/>
              <a:t>Technical and operational issues with the custom drones hinder data collection for the case studies at national level, thus delaying project activities.</a:t>
            </a:r>
            <a:endParaRPr/>
          </a:p>
          <a:p>
            <a:pPr indent="-228600" lvl="0" marL="228600" rtl="0" algn="just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</a:pPr>
            <a:r>
              <a:rPr lang="it-IT" sz="1800" cap="none"/>
              <a:t>Communication delays reduce responsiveness among partners.</a:t>
            </a:r>
            <a:endParaRPr/>
          </a:p>
          <a:p>
            <a:pPr indent="-228600" lvl="0" marL="228600" rtl="0" algn="just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</a:pPr>
            <a:r>
              <a:rPr lang="it-IT" sz="1800" cap="none"/>
              <a:t>Management coordination needs to be more proactive to address delays and provide stronger support, especially for drone-related challenges.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"/>
          <p:cNvSpPr txBox="1"/>
          <p:nvPr>
            <p:ph type="title"/>
          </p:nvPr>
        </p:nvSpPr>
        <p:spPr>
          <a:xfrm>
            <a:off x="685801" y="1138729"/>
            <a:ext cx="8835569" cy="58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42900" lvl="0" marL="342900" marR="25209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90A0B"/>
              </a:buClr>
              <a:buSzPts val="1800"/>
              <a:buFont typeface="Calibri"/>
              <a:buNone/>
            </a:pPr>
            <a:r>
              <a:rPr b="1" lang="it-IT" sz="1800">
                <a:solidFill>
                  <a:srgbClr val="890A0B"/>
                </a:solidFill>
                <a:latin typeface="Calibri"/>
                <a:ea typeface="Calibri"/>
                <a:cs typeface="Calibri"/>
                <a:sym typeface="Calibri"/>
              </a:rPr>
              <a:t>2B. QUALITY ASSURANCE – LEARNING, TEACHING , TRAINING ACTIVITIES (LTTA)</a:t>
            </a:r>
            <a:br>
              <a:rPr b="1" lang="it-IT" sz="1800">
                <a:solidFill>
                  <a:srgbClr val="890A0B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sz="1800">
              <a:solidFill>
                <a:srgbClr val="890A0B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6" name="Google Shape;186;p6"/>
          <p:cNvSpPr txBox="1"/>
          <p:nvPr>
            <p:ph idx="1" type="body"/>
          </p:nvPr>
        </p:nvSpPr>
        <p:spPr>
          <a:xfrm>
            <a:off x="685801" y="1696065"/>
            <a:ext cx="10238509" cy="38640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b="1" lang="it-IT">
                <a:latin typeface="Calibri"/>
                <a:ea typeface="Calibri"/>
                <a:cs typeface="Calibri"/>
                <a:sym typeface="Calibri"/>
              </a:rPr>
              <a:t>LTTA 1 EVALUATION – DONE – REPORT AVAILABLE ON </a:t>
            </a:r>
            <a:r>
              <a:rPr b="1" lang="it-IT" u="sng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GDRIVE</a:t>
            </a:r>
            <a:endParaRPr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1" marL="6858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</a:pPr>
            <a:r>
              <a:rPr b="1" lang="it-IT">
                <a:latin typeface="Calibri"/>
                <a:ea typeface="Calibri"/>
                <a:cs typeface="Calibri"/>
                <a:sym typeface="Calibri"/>
              </a:rPr>
              <a:t>POSITIVE ASPECTS:  </a:t>
            </a:r>
            <a:r>
              <a:rPr lang="it-IT">
                <a:latin typeface="Calibri"/>
                <a:ea typeface="Calibri"/>
                <a:cs typeface="Calibri"/>
                <a:sym typeface="Calibri"/>
              </a:rPr>
              <a:t>HANDS-ON EXPERIENCE, TEAM SUPPORT, COLLABORATIVE ENVIRONMENT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228600" lvl="1" marL="6858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</a:pPr>
            <a:r>
              <a:rPr b="1" lang="it-IT">
                <a:latin typeface="Calibri"/>
                <a:ea typeface="Calibri"/>
                <a:cs typeface="Calibri"/>
                <a:sym typeface="Calibri"/>
              </a:rPr>
              <a:t>NEGATIVE ASPECTS: </a:t>
            </a:r>
            <a:r>
              <a:rPr lang="it-IT">
                <a:latin typeface="Calibri"/>
                <a:ea typeface="Calibri"/>
                <a:cs typeface="Calibri"/>
                <a:sym typeface="Calibri"/>
              </a:rPr>
              <a:t>TECHNICAL DIFFICULTIES WITH CUSTOM DRONES,  NEED FOR MORE PRACTICE AND TIME, MATERIAL ACCESSBILITY </a:t>
            </a:r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</a:pPr>
            <a:r>
              <a:rPr b="1" lang="it-IT">
                <a:latin typeface="Calibri"/>
                <a:ea typeface="Calibri"/>
                <a:cs typeface="Calibri"/>
                <a:sym typeface="Calibri"/>
              </a:rPr>
              <a:t>LTTA2 EVALUATION </a:t>
            </a:r>
            <a:r>
              <a:rPr b="1" lang="it-IT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–  TO BE DONE </a:t>
            </a:r>
            <a:r>
              <a:rPr lang="it-IT">
                <a:latin typeface="Calibri"/>
                <a:ea typeface="Calibri"/>
                <a:cs typeface="Calibri"/>
                <a:sym typeface="Calibri"/>
              </a:rPr>
              <a:t> - QUESTIONNAIRE TO BE SENT BY TR2000</a:t>
            </a:r>
            <a:endParaRPr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r>
              <a:t/>
            </a:r>
            <a:endParaRPr sz="1800">
              <a:latin typeface="Noto Sans Symbols"/>
              <a:ea typeface="Noto Sans Symbols"/>
              <a:cs typeface="Noto Sans Symbols"/>
              <a:sym typeface="Noto Sans Symbols"/>
            </a:endParaRPr>
          </a:p>
          <a:p>
            <a:pPr indent="-45720" lvl="0" marL="228600" rtl="0" algn="just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r>
              <a:t/>
            </a:r>
            <a:endParaRPr sz="1800" cap="none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"/>
          <p:cNvSpPr txBox="1"/>
          <p:nvPr>
            <p:ph type="title"/>
          </p:nvPr>
        </p:nvSpPr>
        <p:spPr>
          <a:xfrm>
            <a:off x="685801" y="1138729"/>
            <a:ext cx="8835569" cy="58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42900" lvl="0" marL="342900" marR="25209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90A0B"/>
              </a:buClr>
              <a:buSzPts val="1800"/>
              <a:buFont typeface="Calibri"/>
              <a:buNone/>
            </a:pPr>
            <a:r>
              <a:rPr b="1" lang="it-IT" sz="1800">
                <a:solidFill>
                  <a:srgbClr val="890A0B"/>
                </a:solidFill>
                <a:latin typeface="Calibri"/>
                <a:ea typeface="Calibri"/>
                <a:cs typeface="Calibri"/>
                <a:sym typeface="Calibri"/>
              </a:rPr>
              <a:t>2C. QUALITY ASSURANCE – WORKPACKAGES</a:t>
            </a:r>
            <a:br>
              <a:rPr b="1" lang="it-IT" sz="1800">
                <a:solidFill>
                  <a:srgbClr val="890A0B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sz="1800">
              <a:solidFill>
                <a:srgbClr val="890A0B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192" name="Google Shape;192;p7"/>
          <p:cNvGraphicFramePr/>
          <p:nvPr/>
        </p:nvGraphicFramePr>
        <p:xfrm>
          <a:off x="796414" y="193204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{DAF30C79-7BBC-47C8-ADD2-BEF6E62FBC28}</a:tableStyleId>
              </a:tblPr>
              <a:tblGrid>
                <a:gridCol w="2254925"/>
                <a:gridCol w="1520650"/>
                <a:gridCol w="2851375"/>
                <a:gridCol w="3298700"/>
              </a:tblGrid>
              <a:tr h="598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WORK PACKAGES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LEADER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WHEN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HOW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noFill/>
                  </a:tcPr>
                </a:tc>
              </a:tr>
              <a:tr h="1032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b="1" i="0" lang="it-IT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WP2 EVALUATION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0" lang="it-IT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DIMEM </a:t>
                      </a:r>
                      <a:endParaRPr b="0"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b="0" i="0" lang="it-IT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M19-20 – NEW DEADLINE: JAN 2026 (M21) –SEE GANTT CHART</a:t>
                      </a:r>
                      <a:endParaRPr b="0"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Questionnaire 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noFill/>
                  </a:tcPr>
                </a:tc>
              </a:tr>
              <a:tr h="598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t-IT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WP3 EVALUATION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SUCESOS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M29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Online, Peer review of</a:t>
                      </a:r>
                      <a:r>
                        <a:rPr lang="it-IT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projects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noFill/>
                  </a:tcPr>
                </a:tc>
              </a:tr>
              <a:tr h="598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b="1" i="0" lang="it-IT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WP 4 EVALUATION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GTU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M29 ( Final event)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Questionnaire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8"/>
          <p:cNvSpPr txBox="1"/>
          <p:nvPr/>
        </p:nvSpPr>
        <p:spPr>
          <a:xfrm>
            <a:off x="644238" y="930370"/>
            <a:ext cx="9757229" cy="6698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25209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90A0B"/>
              </a:buClr>
              <a:buSzPts val="1800"/>
              <a:buFont typeface="Calibri"/>
              <a:buNone/>
            </a:pPr>
            <a:r>
              <a:rPr b="1" i="0" lang="it-IT" sz="1800" u="none" cap="none" strike="noStrike">
                <a:solidFill>
                  <a:srgbClr val="890A0B"/>
                </a:solidFill>
                <a:latin typeface="Calibri"/>
                <a:ea typeface="Calibri"/>
                <a:cs typeface="Calibri"/>
                <a:sym typeface="Calibri"/>
              </a:rPr>
              <a:t>3. WP2 EVALUATION – M19 ( TO BE UPDATED)</a:t>
            </a:r>
            <a:endParaRPr b="1" i="0" sz="1800" u="none" cap="none" strike="noStrike">
              <a:solidFill>
                <a:srgbClr val="890A0B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8" name="Google Shape;198;p8"/>
          <p:cNvSpPr txBox="1"/>
          <p:nvPr/>
        </p:nvSpPr>
        <p:spPr>
          <a:xfrm>
            <a:off x="537557" y="1569485"/>
            <a:ext cx="10922923" cy="31393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252095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Core elements are:</a:t>
            </a:r>
            <a:endParaRPr/>
          </a:p>
          <a:p>
            <a:pPr indent="-342900" lvl="0" marL="342900" marR="25209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❑"/>
            </a:pPr>
            <a:r>
              <a:rPr b="0" i="0" lang="it-IT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FLIGHT Handbook finalization and translation – (M19) Nov 2025 - &gt; </a:t>
            </a:r>
            <a:r>
              <a:rPr b="0" i="0" lang="it-IT" sz="1800" u="none" cap="none" strike="noStrike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NEW DEADLINE: M21 – by the end of January 2026?</a:t>
            </a:r>
            <a:endParaRPr/>
          </a:p>
          <a:p>
            <a:pPr indent="-342900" lvl="0" marL="342900" marR="25209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❑"/>
            </a:pPr>
            <a:r>
              <a:rPr b="0" i="0" lang="it-IT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LTTA 1  - Evaluation report available in Gdrive</a:t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342900" marR="25209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❑"/>
            </a:pPr>
            <a:r>
              <a:rPr b="0" i="0" lang="it-IT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LTTA 2 - </a:t>
            </a:r>
            <a:r>
              <a:rPr b="0" i="0" lang="it-IT" sz="1800" u="sng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Questionnaire </a:t>
            </a:r>
            <a:r>
              <a:rPr b="0" i="0" lang="it-IT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to be sent to partners by TR2000 </a:t>
            </a:r>
            <a:endParaRPr/>
          </a:p>
          <a:p>
            <a:pPr indent="-342900" lvl="0" marL="342900" marR="25209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❑"/>
            </a:pPr>
            <a:r>
              <a:rPr b="0" i="0" lang="it-IT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Local replications  in each country ( 1 event x 20 participants)</a:t>
            </a:r>
            <a:endParaRPr/>
          </a:p>
          <a:p>
            <a:pPr indent="-228600" lvl="0" marL="342900" marR="25209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342900" marR="252095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KPI to be monitored:</a:t>
            </a:r>
            <a:endParaRPr/>
          </a:p>
          <a:p>
            <a:pPr indent="-342900" lvl="0" marL="342900" marR="252095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See </a:t>
            </a:r>
            <a:r>
              <a:rPr b="1" i="0" lang="it-IT" sz="1800" u="sng" cap="none" strike="noStrike">
                <a:solidFill>
                  <a:srgbClr val="890A0B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QUALITY PLAN</a:t>
            </a:r>
            <a:r>
              <a:rPr b="1" i="0" lang="it-IT" sz="1800" u="none" cap="none" strike="noStrike">
                <a:solidFill>
                  <a:srgbClr val="890A0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page 9</a:t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28600" lvl="0" marL="342900" marR="25209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28600" lvl="0" marL="342900" marR="25209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mpact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9"/>
          <p:cNvSpPr txBox="1"/>
          <p:nvPr/>
        </p:nvSpPr>
        <p:spPr>
          <a:xfrm>
            <a:off x="644238" y="930370"/>
            <a:ext cx="9757229" cy="6698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25209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90A0B"/>
              </a:buClr>
              <a:buSzPts val="1800"/>
              <a:buFont typeface="Calibri"/>
              <a:buNone/>
            </a:pPr>
            <a:r>
              <a:rPr b="1" i="0" lang="it-IT" sz="1800" u="none" cap="none" strike="noStrike">
                <a:solidFill>
                  <a:srgbClr val="890A0B"/>
                </a:solidFill>
                <a:latin typeface="Calibri"/>
                <a:ea typeface="Calibri"/>
                <a:cs typeface="Calibri"/>
                <a:sym typeface="Calibri"/>
              </a:rPr>
              <a:t>4. WP3 EVALUATION  - M29</a:t>
            </a:r>
            <a:endParaRPr b="1" i="0" sz="1800" u="none" cap="none" strike="noStrike">
              <a:solidFill>
                <a:srgbClr val="890A0B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4" name="Google Shape;204;p9"/>
          <p:cNvSpPr txBox="1"/>
          <p:nvPr/>
        </p:nvSpPr>
        <p:spPr>
          <a:xfrm>
            <a:off x="537557" y="1569485"/>
            <a:ext cx="109230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252095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Core elements are:</a:t>
            </a:r>
            <a:endParaRPr/>
          </a:p>
          <a:p>
            <a:pPr indent="-342900" lvl="0" marL="342900" marR="25209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❑"/>
            </a:pPr>
            <a:r>
              <a:rPr b="0" i="0" lang="it-IT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Delivery of the FLIGHT Resource center (platform) – </a:t>
            </a:r>
            <a:r>
              <a:rPr b="0" i="0" lang="it-IT" sz="1800" u="none" cap="none" strike="noStrike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IN PROGRESS -</a:t>
            </a:r>
            <a:endParaRPr/>
          </a:p>
          <a:p>
            <a:pPr indent="-342900" lvl="0" marL="342900" marR="25209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❑"/>
            </a:pPr>
            <a:r>
              <a:rPr b="0" i="0" lang="it-IT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Lesson plans / Best practices – 10 per partners with custome and commercial drones - 7</a:t>
            </a:r>
            <a:r>
              <a:rPr lang="it-IT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0 in total</a:t>
            </a:r>
            <a:r>
              <a:rPr b="0" i="0" lang="it-IT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342900" marR="252095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∙"/>
            </a:pPr>
            <a:r>
              <a:rPr b="1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SPS (Slovakia)</a:t>
            </a:r>
            <a:r>
              <a:rPr b="0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Drone Applications in Construction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∙"/>
            </a:pPr>
            <a:r>
              <a:rPr b="1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GTU (Türkiye)</a:t>
            </a:r>
            <a:r>
              <a:rPr b="0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Drone Applications in Disaster Response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∙"/>
            </a:pPr>
            <a:r>
              <a:rPr b="1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T2000 (Italy)</a:t>
            </a:r>
            <a:r>
              <a:rPr b="0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Drone Applications in Environmental Protection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∙"/>
            </a:pPr>
            <a:r>
              <a:rPr b="1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GASKI (Türkiye)</a:t>
            </a:r>
            <a:r>
              <a:rPr b="0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Drone Applications in Enhancing Water Supply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∙"/>
            </a:pPr>
            <a:r>
              <a:rPr b="1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DRKB (North Macedonia)</a:t>
            </a:r>
            <a:r>
              <a:rPr b="0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Drone Applications in Agriculture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794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KPI to be monitored</a:t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See </a:t>
            </a:r>
            <a:r>
              <a:rPr b="1" i="0" lang="it-IT" sz="1800" u="sng" cap="none" strike="noStrike">
                <a:solidFill>
                  <a:srgbClr val="890A0B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QUALITY PLAN</a:t>
            </a:r>
            <a:r>
              <a:rPr b="1" i="0" lang="it-IT" sz="1800" u="none" cap="none" strike="noStrike">
                <a:solidFill>
                  <a:srgbClr val="890A0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page 12</a:t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342900" marR="252095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"/>
          <p:cNvSpPr txBox="1"/>
          <p:nvPr/>
        </p:nvSpPr>
        <p:spPr>
          <a:xfrm>
            <a:off x="644237" y="1513203"/>
            <a:ext cx="9760526" cy="71269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90A0B"/>
              </a:buClr>
              <a:buSzPts val="1800"/>
              <a:buFont typeface="Calibri"/>
              <a:buNone/>
            </a:pPr>
            <a:r>
              <a:rPr b="1" i="0" lang="it-IT" sz="1800" u="none" cap="none" strike="noStrike">
                <a:solidFill>
                  <a:srgbClr val="890A0B"/>
                </a:solidFill>
                <a:latin typeface="Calibri"/>
                <a:ea typeface="Calibri"/>
                <a:cs typeface="Calibri"/>
                <a:sym typeface="Calibri"/>
              </a:rPr>
              <a:t>5. </a:t>
            </a:r>
            <a:r>
              <a:rPr b="1" i="0" lang="it-IT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ANY OTHER BUSINESS</a:t>
            </a:r>
            <a:endParaRPr b="1" i="0" sz="1800" u="none" cap="none" strike="noStrike">
              <a:solidFill>
                <a:schemeClr val="accent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25209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90A0B"/>
              </a:buClr>
              <a:buSzPts val="1800"/>
              <a:buFont typeface="Calibri"/>
              <a:buNone/>
            </a:pPr>
            <a:br>
              <a:rPr b="1" i="0" lang="it-IT" sz="1800" u="none" cap="none" strike="noStrike">
                <a:solidFill>
                  <a:srgbClr val="890A0B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i="0" sz="1800" u="none" cap="none" strike="noStrike">
              <a:solidFill>
                <a:srgbClr val="890A0B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0" name="Google Shape;210;p10"/>
          <p:cNvSpPr txBox="1"/>
          <p:nvPr/>
        </p:nvSpPr>
        <p:spPr>
          <a:xfrm>
            <a:off x="644237" y="2357689"/>
            <a:ext cx="613756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b="0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Questions, clarifications, and partner updates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b="0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Setting deadlines for tasks before the next meeting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1"/>
          <p:cNvSpPr txBox="1"/>
          <p:nvPr>
            <p:ph type="title"/>
          </p:nvPr>
        </p:nvSpPr>
        <p:spPr>
          <a:xfrm>
            <a:off x="1338944" y="2383971"/>
            <a:ext cx="8835569" cy="11519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Impact"/>
              <a:buNone/>
            </a:pPr>
            <a:r>
              <a:rPr lang="it-IT"/>
              <a:t>THANKS</a:t>
            </a:r>
            <a:br>
              <a:rPr lang="it-IT"/>
            </a:br>
            <a:br>
              <a:rPr lang="it-IT"/>
            </a:b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Evento Principal">
  <a:themeElements>
    <a:clrScheme name="Evento Principal">
      <a:dk1>
        <a:srgbClr val="000000"/>
      </a:dk1>
      <a:lt1>
        <a:srgbClr val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2024-07-31T10:46:39Z</dcterms:created>
  <dc:creator>Microsoft Office User</dc:creator>
</cp:coreProperties>
</file>