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0" r:id="rId4"/>
    <p:sldId id="258" r:id="rId5"/>
    <p:sldId id="261" r:id="rId6"/>
    <p:sldId id="262" r:id="rId7"/>
    <p:sldId id="257" r:id="rId8"/>
  </p:sldIdLst>
  <p:sldSz cx="18288000" cy="10287000"/>
  <p:notesSz cx="6858000" cy="9144000"/>
  <p:embeddedFontLst>
    <p:embeddedFont>
      <p:font typeface="Bahnschrift Condensed" panose="020B0502040204020203" pitchFamily="34" charset="0"/>
      <p:regular r:id="rId1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Oswald" panose="020B0604020202020204" charset="-94"/>
      <p:regular r:id="rId16"/>
      <p:bold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hCF8tfTGpRdrV6O9v2jpmoDl3c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362B5469-4EBB-6535-7566-7C00ACD2E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59fe2811_0_38:notes">
            <a:extLst>
              <a:ext uri="{FF2B5EF4-FFF2-40B4-BE49-F238E27FC236}">
                <a16:creationId xmlns:a16="http://schemas.microsoft.com/office/drawing/2014/main" id="{66897AC9-BF6F-E4B5-2987-9341BF9039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3d159fe2811_0_38:notes">
            <a:extLst>
              <a:ext uri="{FF2B5EF4-FFF2-40B4-BE49-F238E27FC236}">
                <a16:creationId xmlns:a16="http://schemas.microsoft.com/office/drawing/2014/main" id="{E88E0BF6-E4D4-7350-33E3-E6FA4A7321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868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F7CD97A4-87BF-F1A3-1690-FDF453BDB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59fe2811_0_38:notes">
            <a:extLst>
              <a:ext uri="{FF2B5EF4-FFF2-40B4-BE49-F238E27FC236}">
                <a16:creationId xmlns:a16="http://schemas.microsoft.com/office/drawing/2014/main" id="{28020063-D539-2FD6-1FF9-960C4292D5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3d159fe2811_0_38:notes">
            <a:extLst>
              <a:ext uri="{FF2B5EF4-FFF2-40B4-BE49-F238E27FC236}">
                <a16:creationId xmlns:a16="http://schemas.microsoft.com/office/drawing/2014/main" id="{34E1E068-B8CF-C9E6-604B-D92D2DF80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4152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59fe2811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3d159fe2811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D178BBB2-58B6-AF88-E9A0-30C720D86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59fe2811_0_38:notes">
            <a:extLst>
              <a:ext uri="{FF2B5EF4-FFF2-40B4-BE49-F238E27FC236}">
                <a16:creationId xmlns:a16="http://schemas.microsoft.com/office/drawing/2014/main" id="{C996E4D7-D1ED-97DD-A2E5-2E563C53A5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3d159fe2811_0_38:notes">
            <a:extLst>
              <a:ext uri="{FF2B5EF4-FFF2-40B4-BE49-F238E27FC236}">
                <a16:creationId xmlns:a16="http://schemas.microsoft.com/office/drawing/2014/main" id="{81E8E71D-03A7-412F-16C3-654F485C6A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7156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B22A1381-7526-B89B-0C15-77C1448E9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59fe2811_0_38:notes">
            <a:extLst>
              <a:ext uri="{FF2B5EF4-FFF2-40B4-BE49-F238E27FC236}">
                <a16:creationId xmlns:a16="http://schemas.microsoft.com/office/drawing/2014/main" id="{6AB6F917-D660-8692-3F05-5A36D6E9EA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3d159fe2811_0_38:notes">
            <a:extLst>
              <a:ext uri="{FF2B5EF4-FFF2-40B4-BE49-F238E27FC236}">
                <a16:creationId xmlns:a16="http://schemas.microsoft.com/office/drawing/2014/main" id="{5FB6E9E8-6C9F-2C06-0876-FF08FE72AB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25147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5" Type="http://schemas.openxmlformats.org/officeDocument/2006/relationships/image" Target="../media/image16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0.png"/><Relationship Id="rId5" Type="http://schemas.openxmlformats.org/officeDocument/2006/relationships/hyperlink" Target="https://flight-vet.eu/" TargetMode="External"/><Relationship Id="rId1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10800000">
            <a:off x="-231169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81" b="-38878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rot="7659121">
            <a:off x="15091031" y="5585714"/>
            <a:ext cx="7629294" cy="7828566"/>
          </a:xfrm>
          <a:custGeom>
            <a:avLst/>
            <a:gdLst/>
            <a:ahLst/>
            <a:cxnLst/>
            <a:rect l="l" t="t" r="r" b="b"/>
            <a:pathLst>
              <a:path w="7629294" h="7828566" extrusionOk="0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3255823" y="623725"/>
            <a:ext cx="11776346" cy="2364039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7" name="Google Shape;87;p1"/>
          <p:cNvSpPr txBox="1"/>
          <p:nvPr/>
        </p:nvSpPr>
        <p:spPr>
          <a:xfrm>
            <a:off x="4236347" y="4348786"/>
            <a:ext cx="9815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2427275" y="3438100"/>
            <a:ext cx="13552200" cy="363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8034"/>
              </a:lnSpc>
              <a:buSzPts val="6600"/>
            </a:pPr>
            <a:r>
              <a:rPr lang="en-US" sz="66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UÇ</a:t>
            </a:r>
            <a:r>
              <a:rPr lang="tr-TR" sz="66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u</a:t>
            </a:r>
            <a:r>
              <a:rPr lang="en-US" sz="66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Ş </a:t>
            </a:r>
            <a:r>
              <a:rPr lang="tr-TR" sz="6600" b="1" dirty="0" err="1" smtClean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P</a:t>
            </a:r>
            <a:r>
              <a:rPr lang="en-US" sz="6600" b="1" dirty="0" err="1" smtClean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rojesi</a:t>
            </a:r>
            <a:endParaRPr sz="6600" b="1" dirty="0" smtClean="0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ctr">
              <a:lnSpc>
                <a:spcPct val="110000"/>
              </a:lnSpc>
              <a:buClrTx/>
            </a:pPr>
            <a:r>
              <a:rPr lang="tr-TR" sz="6600" b="1" dirty="0" smtClean="0">
                <a:solidFill>
                  <a:schemeClr val="tx1"/>
                </a:solidFill>
                <a:latin typeface="Bahnschrift Condensed" pitchFamily="34" charset="0"/>
              </a:rPr>
              <a:t>1.Atıksu Arıtma Tesisi Hava Kalitesi ve Zehirli Gaz Haritalaması</a:t>
            </a:r>
            <a:endParaRPr lang="tr-TR" sz="6600" b="1" dirty="0">
              <a:solidFill>
                <a:schemeClr val="tx1"/>
              </a:solidFill>
              <a:latin typeface="Bahnschrift Condensed" pitchFamily="34" charset="0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204824" y="9397101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>
            <a:off x="2645486" y="9258300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AF37BD0-FAEA-1349-26C7-62A60318A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159fe2811_0_38">
            <a:extLst>
              <a:ext uri="{FF2B5EF4-FFF2-40B4-BE49-F238E27FC236}">
                <a16:creationId xmlns:a16="http://schemas.microsoft.com/office/drawing/2014/main" id="{A7006D84-0FC7-76A9-8E4D-97F8AE35BF7B}"/>
              </a:ext>
            </a:extLst>
          </p:cNvPr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79" b="-38879"/>
            </a:stretch>
          </a:blipFill>
          <a:ln>
            <a:noFill/>
          </a:ln>
        </p:spPr>
      </p:sp>
      <p:sp>
        <p:nvSpPr>
          <p:cNvPr id="114" name="Google Shape;114;g3d159fe2811_0_38">
            <a:extLst>
              <a:ext uri="{FF2B5EF4-FFF2-40B4-BE49-F238E27FC236}">
                <a16:creationId xmlns:a16="http://schemas.microsoft.com/office/drawing/2014/main" id="{40CCC3A3-CF03-A9B3-B14C-6715590FD20F}"/>
              </a:ext>
            </a:extLst>
          </p:cNvPr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5" name="Google Shape;115;g3d159fe2811_0_38">
            <a:extLst>
              <a:ext uri="{FF2B5EF4-FFF2-40B4-BE49-F238E27FC236}">
                <a16:creationId xmlns:a16="http://schemas.microsoft.com/office/drawing/2014/main" id="{BD41DFF2-EB4C-C3C4-75D1-B3FEECFDFA27}"/>
              </a:ext>
            </a:extLst>
          </p:cNvPr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6" name="Google Shape;116;g3d159fe2811_0_38">
            <a:extLst>
              <a:ext uri="{FF2B5EF4-FFF2-40B4-BE49-F238E27FC236}">
                <a16:creationId xmlns:a16="http://schemas.microsoft.com/office/drawing/2014/main" id="{F15F972B-C549-A85B-A263-1B7DA2F03C02}"/>
              </a:ext>
            </a:extLst>
          </p:cNvPr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7" name="Google Shape;117;g3d159fe2811_0_38">
            <a:extLst>
              <a:ext uri="{FF2B5EF4-FFF2-40B4-BE49-F238E27FC236}">
                <a16:creationId xmlns:a16="http://schemas.microsoft.com/office/drawing/2014/main" id="{4B1FA71B-E845-2475-249A-D5A81AF989F0}"/>
              </a:ext>
            </a:extLst>
          </p:cNvPr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8" name="Google Shape;118;g3d159fe2811_0_38">
            <a:extLst>
              <a:ext uri="{FF2B5EF4-FFF2-40B4-BE49-F238E27FC236}">
                <a16:creationId xmlns:a16="http://schemas.microsoft.com/office/drawing/2014/main" id="{D1467307-99E7-910C-E502-96AB4232814B}"/>
              </a:ext>
            </a:extLst>
          </p:cNvPr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9" name="Google Shape;119;g3d159fe2811_0_38">
            <a:extLst>
              <a:ext uri="{FF2B5EF4-FFF2-40B4-BE49-F238E27FC236}">
                <a16:creationId xmlns:a16="http://schemas.microsoft.com/office/drawing/2014/main" id="{840C2480-F902-05A3-54B4-2301111C32AA}"/>
              </a:ext>
            </a:extLst>
          </p:cNvPr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0" name="Google Shape;120;g3d159fe2811_0_38">
            <a:extLst>
              <a:ext uri="{FF2B5EF4-FFF2-40B4-BE49-F238E27FC236}">
                <a16:creationId xmlns:a16="http://schemas.microsoft.com/office/drawing/2014/main" id="{8F9F04AD-8D4A-F7BF-9652-957EAFDE5772}"/>
              </a:ext>
            </a:extLst>
          </p:cNvPr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1" name="Google Shape;121;g3d159fe2811_0_38">
            <a:extLst>
              <a:ext uri="{FF2B5EF4-FFF2-40B4-BE49-F238E27FC236}">
                <a16:creationId xmlns:a16="http://schemas.microsoft.com/office/drawing/2014/main" id="{4DA6E26A-8EFA-FD7C-BB09-42FBDF6D209A}"/>
              </a:ext>
            </a:extLst>
          </p:cNvPr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g3d159fe2811_0_38">
            <a:extLst>
              <a:ext uri="{FF2B5EF4-FFF2-40B4-BE49-F238E27FC236}">
                <a16:creationId xmlns:a16="http://schemas.microsoft.com/office/drawing/2014/main" id="{7D59DCAF-C9CC-AAC2-8A97-0AED01B9A8AB}"/>
              </a:ext>
            </a:extLst>
          </p:cNvPr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g3d159fe2811_0_38">
            <a:extLst>
              <a:ext uri="{FF2B5EF4-FFF2-40B4-BE49-F238E27FC236}">
                <a16:creationId xmlns:a16="http://schemas.microsoft.com/office/drawing/2014/main" id="{2BFDBD39-D3BF-CEED-8837-C5E900C54346}"/>
              </a:ext>
            </a:extLst>
          </p:cNvPr>
          <p:cNvSpPr/>
          <p:nvPr/>
        </p:nvSpPr>
        <p:spPr>
          <a:xfrm>
            <a:off x="9022080" y="-167639"/>
            <a:ext cx="9470466" cy="1767840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70FB551-7AF1-0EF9-3360-9AC1C5F69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61" y="1521910"/>
            <a:ext cx="17431678" cy="7278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eaLnBrk="0" fontAlgn="base" hangingPunct="0">
              <a:buSzPts val="2800"/>
              <a:buFontTx/>
              <a:buNone/>
            </a:pPr>
            <a:r>
              <a:rPr lang="tr-TR" altLang="tr-TR" sz="4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Atıksu</a:t>
            </a:r>
            <a:r>
              <a:rPr lang="tr-TR" altLang="tr-TR" sz="4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Arıtma Tesisi Zehirli Gaz ve Hava Kalitesi Haritalaması</a:t>
            </a:r>
            <a:endParaRPr lang="tr-TR" altLang="tr-TR" sz="2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buSzPts val="2800"/>
            </a:pPr>
            <a:r>
              <a:rPr lang="tr-TR" altLang="tr-T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KISA AÇIKLAMA: ISCED Seviye 3 öğrencileri, özel olarak tasarlanmış </a:t>
            </a:r>
            <a:r>
              <a:rPr lang="tr-TR" altLang="tr-TR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dronlara</a:t>
            </a:r>
            <a:r>
              <a:rPr lang="tr-TR" altLang="tr-T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entegre edilmiş gaz </a:t>
            </a:r>
            <a:r>
              <a:rPr lang="tr-TR" altLang="tr-TR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sensörlerini</a:t>
            </a:r>
            <a:r>
              <a:rPr lang="tr-TR" altLang="tr-T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kullanarak, arıtma tesislerinde insan sağlığı için risk oluşturan H₂S ve CO₂ gazlarının konsantrasyonunu haritalandıracaklardır.</a:t>
            </a:r>
            <a:endParaRPr lang="tr-TR" altLang="tr-TR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tr-TR" altLang="tr-T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KONU ALANI: Su Yönetimi / Çevre Koruma</a:t>
            </a:r>
            <a:endParaRPr lang="tr-TR" altLang="tr-TR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tr-TR" altLang="tr-T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TÜR: Proje</a:t>
            </a:r>
            <a:endParaRPr lang="tr-TR" altLang="tr-TR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tr-TR" altLang="tr-T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KULLANILAN DRONE: Özel Yapım </a:t>
            </a:r>
            <a:r>
              <a:rPr lang="tr-TR" altLang="tr-TR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Drone</a:t>
            </a:r>
            <a:r>
              <a:rPr lang="tr-TR" altLang="tr-T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(UÇUŞ Kiti - MQ7 ve BME680)</a:t>
            </a:r>
          </a:p>
          <a:p>
            <a:pPr marL="285750" indent="-285750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tr-TR" altLang="tr-T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SÜRE: Çift oturum (120 </a:t>
            </a:r>
            <a:r>
              <a:rPr lang="tr-TR" alt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dakika)</a:t>
            </a:r>
          </a:p>
          <a:p>
            <a:pPr marL="342900" indent="-342900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tr-TR" alt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ÖĞRENME </a:t>
            </a:r>
            <a:r>
              <a:rPr lang="tr-TR" alt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HEDEFLERİ:</a:t>
            </a:r>
            <a:endParaRPr lang="tr-TR" altLang="tr-TR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tr-TR" altLang="tr-TR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Öğrenciler, FLIGHT Kit üzerindeki MQ7 (Karbon Monoksit) ve BME680 (VOC/Gaz) </a:t>
            </a:r>
            <a:r>
              <a:rPr lang="tr-TR" altLang="tr-TR" sz="2400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sensörlerini</a:t>
            </a:r>
            <a:r>
              <a:rPr lang="tr-TR" altLang="tr-TR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programlayacak ve veri okuma sıklığını ayarlayacaklardır.</a:t>
            </a:r>
          </a:p>
          <a:p>
            <a:pPr marL="285750" indent="-285750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tr-TR" altLang="tr-TR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Öğrenciler</a:t>
            </a:r>
            <a:r>
              <a:rPr lang="tr-TR" altLang="tr-T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arıtma havzaları üzerinde güvenli bir irtifada </a:t>
            </a:r>
            <a:r>
              <a:rPr lang="tr-TR" altLang="tr-T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"Havada asılı kalma" </a:t>
            </a:r>
            <a:r>
              <a:rPr lang="tr-TR" altLang="tr-TR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(sabit </a:t>
            </a:r>
            <a:r>
              <a:rPr lang="tr-TR" altLang="tr-T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uçuş</a:t>
            </a:r>
            <a:r>
              <a:rPr lang="tr-TR" altLang="tr-TR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görevleri </a:t>
            </a:r>
            <a:r>
              <a:rPr lang="tr-TR" altLang="tr-T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gerçekleştirerek uzamsal gaz verilerini toplayacaklardır.</a:t>
            </a:r>
          </a:p>
          <a:p>
            <a:pPr marL="285750" indent="-285750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tr-TR" altLang="tr-TR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Öğrenciler, toplanan verileri elektronik bir tabloya aktararak bir "Tesis Hava Kalitesi Isı Haritası" oluşturacaklardır.</a:t>
            </a:r>
          </a:p>
          <a:p>
            <a:pPr algn="just" eaLnBrk="0" fontAlgn="base" hangingPunct="0">
              <a:buSzPts val="2800"/>
            </a:pPr>
            <a:r>
              <a:rPr lang="tr-TR" alt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GELİŞTİRİLEN </a:t>
            </a:r>
            <a:r>
              <a:rPr lang="tr-TR" altLang="tr-T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TEMEL YETKİNLİKLER</a:t>
            </a:r>
            <a:r>
              <a:rPr lang="tr-TR" alt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742950" indent="-285750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tr-TR" altLang="tr-T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Matematiksel yeterlilik ve STEM okuryazarlığı</a:t>
            </a:r>
          </a:p>
          <a:p>
            <a:pPr marL="742950" indent="-285750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tr-TR" altLang="tr-T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Dijital yeterlilik</a:t>
            </a:r>
          </a:p>
          <a:p>
            <a:pPr marL="742950" indent="-285750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tr-TR" altLang="tr-T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Vatandaşlık yeterliliği (İş Sağlığı ve Güvenliği bilinci)</a:t>
            </a:r>
          </a:p>
          <a:p>
            <a:pPr marL="742950" indent="-285750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tr-TR" altLang="tr-T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ÖN KOŞULLAR: Temel </a:t>
            </a:r>
            <a:r>
              <a:rPr lang="tr-TR" altLang="tr-TR" sz="24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Arduino</a:t>
            </a:r>
            <a:r>
              <a:rPr lang="tr-TR" altLang="tr-T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tr-TR" altLang="tr-TR" sz="24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MicroPython</a:t>
            </a:r>
            <a:r>
              <a:rPr lang="tr-TR" altLang="tr-TR" sz="2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bilgisi, temel iş sağlığı ve güvenliği kuralları.</a:t>
            </a:r>
            <a:endParaRPr lang="tr-TR" altLang="tr-TR" sz="1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908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8706551F-37EA-1087-F8C0-14AD49169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159fe2811_0_38">
            <a:extLst>
              <a:ext uri="{FF2B5EF4-FFF2-40B4-BE49-F238E27FC236}">
                <a16:creationId xmlns:a16="http://schemas.microsoft.com/office/drawing/2014/main" id="{A203F995-857C-D739-FEEE-B61D01E08B94}"/>
              </a:ext>
            </a:extLst>
          </p:cNvPr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79" b="-38879"/>
            </a:stretch>
          </a:blipFill>
          <a:ln>
            <a:noFill/>
          </a:ln>
        </p:spPr>
      </p:sp>
      <p:sp>
        <p:nvSpPr>
          <p:cNvPr id="114" name="Google Shape;114;g3d159fe2811_0_38">
            <a:extLst>
              <a:ext uri="{FF2B5EF4-FFF2-40B4-BE49-F238E27FC236}">
                <a16:creationId xmlns:a16="http://schemas.microsoft.com/office/drawing/2014/main" id="{A1AFAD5F-FAF8-0775-77B5-39A64A103A70}"/>
              </a:ext>
            </a:extLst>
          </p:cNvPr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5" name="Google Shape;115;g3d159fe2811_0_38">
            <a:extLst>
              <a:ext uri="{FF2B5EF4-FFF2-40B4-BE49-F238E27FC236}">
                <a16:creationId xmlns:a16="http://schemas.microsoft.com/office/drawing/2014/main" id="{9D6ACCD4-36DC-EF08-4CC1-D0365F112C30}"/>
              </a:ext>
            </a:extLst>
          </p:cNvPr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6" name="Google Shape;116;g3d159fe2811_0_38">
            <a:extLst>
              <a:ext uri="{FF2B5EF4-FFF2-40B4-BE49-F238E27FC236}">
                <a16:creationId xmlns:a16="http://schemas.microsoft.com/office/drawing/2014/main" id="{0AEF965D-EBDF-2B1F-67E1-1133DBA74D8D}"/>
              </a:ext>
            </a:extLst>
          </p:cNvPr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7" name="Google Shape;117;g3d159fe2811_0_38">
            <a:extLst>
              <a:ext uri="{FF2B5EF4-FFF2-40B4-BE49-F238E27FC236}">
                <a16:creationId xmlns:a16="http://schemas.microsoft.com/office/drawing/2014/main" id="{5566784A-36E6-E9B2-E119-177C585976EC}"/>
              </a:ext>
            </a:extLst>
          </p:cNvPr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8" name="Google Shape;118;g3d159fe2811_0_38">
            <a:extLst>
              <a:ext uri="{FF2B5EF4-FFF2-40B4-BE49-F238E27FC236}">
                <a16:creationId xmlns:a16="http://schemas.microsoft.com/office/drawing/2014/main" id="{7743D922-BEDB-B4AC-42E3-96FB096194BD}"/>
              </a:ext>
            </a:extLst>
          </p:cNvPr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9" name="Google Shape;119;g3d159fe2811_0_38">
            <a:extLst>
              <a:ext uri="{FF2B5EF4-FFF2-40B4-BE49-F238E27FC236}">
                <a16:creationId xmlns:a16="http://schemas.microsoft.com/office/drawing/2014/main" id="{55B7CD63-9398-7629-C17A-5A67CD3B5D96}"/>
              </a:ext>
            </a:extLst>
          </p:cNvPr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0" name="Google Shape;120;g3d159fe2811_0_38">
            <a:extLst>
              <a:ext uri="{FF2B5EF4-FFF2-40B4-BE49-F238E27FC236}">
                <a16:creationId xmlns:a16="http://schemas.microsoft.com/office/drawing/2014/main" id="{D5C5BE86-D9AF-47C2-080D-34F0B9019C82}"/>
              </a:ext>
            </a:extLst>
          </p:cNvPr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1" name="Google Shape;121;g3d159fe2811_0_38">
            <a:extLst>
              <a:ext uri="{FF2B5EF4-FFF2-40B4-BE49-F238E27FC236}">
                <a16:creationId xmlns:a16="http://schemas.microsoft.com/office/drawing/2014/main" id="{82DE5CF1-E22C-2B3D-A078-24400D2CFEAB}"/>
              </a:ext>
            </a:extLst>
          </p:cNvPr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g3d159fe2811_0_38">
            <a:extLst>
              <a:ext uri="{FF2B5EF4-FFF2-40B4-BE49-F238E27FC236}">
                <a16:creationId xmlns:a16="http://schemas.microsoft.com/office/drawing/2014/main" id="{463CE37F-021F-88A7-E96D-4810A4B5E1F7}"/>
              </a:ext>
            </a:extLst>
          </p:cNvPr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g3d159fe2811_0_38">
            <a:extLst>
              <a:ext uri="{FF2B5EF4-FFF2-40B4-BE49-F238E27FC236}">
                <a16:creationId xmlns:a16="http://schemas.microsoft.com/office/drawing/2014/main" id="{80D28FBB-38D4-72A7-6F27-F7B2DFE4BE23}"/>
              </a:ext>
            </a:extLst>
          </p:cNvPr>
          <p:cNvSpPr/>
          <p:nvPr/>
        </p:nvSpPr>
        <p:spPr>
          <a:xfrm>
            <a:off x="9022080" y="-167639"/>
            <a:ext cx="9470466" cy="1767840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D129E1D-0B04-675D-7814-A2B9BA09A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901" y="1450860"/>
            <a:ext cx="17120198" cy="7478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algn="just" eaLnBrk="0" fontAlgn="base" hangingPunct="0">
              <a:buSzPts val="2800"/>
            </a:pP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DERS AKIŞI:</a:t>
            </a:r>
          </a:p>
          <a:p>
            <a:pPr marL="571500" indent="-457200" algn="just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Aşama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1: "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Görünmez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Tehlike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videosu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arıtma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tesislerindeki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gaz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zehirlenmesini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konu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alan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gösterilir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Sensörlerin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çalışma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mantığı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tartışılır</a:t>
            </a:r>
            <a:r>
              <a:rPr lang="en-US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457200" algn="just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Aşama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2: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Sensörler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kalibre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edilir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Temiz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kirli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laboratuvar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ortamında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simüle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edilmiş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arasındaki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farklılıkları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gözlemlenir</a:t>
            </a:r>
            <a:r>
              <a:rPr lang="en-US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457200" algn="just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Aşama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3: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Saha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uygulaması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Drone,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belirlenen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koordinatlarda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her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biri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30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saniye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boyunca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havada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kalarak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kaydeder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Kaydı</a:t>
            </a:r>
            <a:r>
              <a:rPr lang="en-US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457200" algn="just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Aşama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4: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Veriler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bilgisayara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aktarılır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Excel/Google Sheets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kullanılarak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gaz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konsantrasyonunun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kritik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seviyeleri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aştığı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alanlar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kırmızı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renkle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işaretlenir</a:t>
            </a:r>
            <a:r>
              <a:rPr lang="en-US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algn="just" eaLnBrk="0" fontAlgn="base" hangingPunct="0">
              <a:buSzPts val="2800"/>
            </a:pP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EĞİTİM MATERYALLERİ:</a:t>
            </a:r>
          </a:p>
          <a:p>
            <a:pPr marL="571500" indent="-457200" algn="just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UÇUŞ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Kiti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(Drone), MQ7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Sensörü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BME680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Sensörü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Dizüstü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Bilgisayar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kablosu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Koruyucu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maske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(KKD</a:t>
            </a:r>
            <a:r>
              <a:rPr lang="en-US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algn="just" eaLnBrk="0" fontAlgn="base" hangingPunct="0">
              <a:buSzPts val="2800"/>
            </a:pP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DEĞERLENDİRME VE ÖLÇÜM KRİTERLERİ:</a:t>
            </a:r>
          </a:p>
          <a:p>
            <a:pPr marL="571500" indent="-457200" algn="just" eaLnBrk="0" fontAlgn="base" hangingPunct="0">
              <a:buSzPts val="2800"/>
              <a:buFont typeface="Wingdings" panose="05000000000000000000" pitchFamily="2" charset="2"/>
              <a:buChar char="Ø"/>
            </a:pP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verilerinin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kararlılığı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oluşturulan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haritanın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yüksek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riskli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bölgeleri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doğru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bir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şekilde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yansıtıp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yansıtmadığı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altLang="tr-TR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589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159fe2811_0_38"/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79" b="-38879"/>
            </a:stretch>
          </a:blipFill>
          <a:ln>
            <a:noFill/>
          </a:ln>
        </p:spPr>
      </p:sp>
      <p:sp>
        <p:nvSpPr>
          <p:cNvPr id="114" name="Google Shape;114;g3d159fe2811_0_38"/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5" name="Google Shape;115;g3d159fe2811_0_38"/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6" name="Google Shape;116;g3d159fe2811_0_38"/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7" name="Google Shape;117;g3d159fe2811_0_38"/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8" name="Google Shape;118;g3d159fe2811_0_38"/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9" name="Google Shape;119;g3d159fe2811_0_38"/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0" name="Google Shape;120;g3d159fe2811_0_38"/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1" name="Google Shape;121;g3d159fe2811_0_38"/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g3d159fe2811_0_38"/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g3d159fe2811_0_38"/>
          <p:cNvSpPr/>
          <p:nvPr/>
        </p:nvSpPr>
        <p:spPr>
          <a:xfrm>
            <a:off x="9022080" y="-167639"/>
            <a:ext cx="9470466" cy="1767840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2FFD21FC-7B89-4066-880F-51A2A98282B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01118" y="1607821"/>
            <a:ext cx="12241924" cy="73186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F4BB049D-F492-DC3C-5600-D9D75E6C3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159fe2811_0_38">
            <a:extLst>
              <a:ext uri="{FF2B5EF4-FFF2-40B4-BE49-F238E27FC236}">
                <a16:creationId xmlns:a16="http://schemas.microsoft.com/office/drawing/2014/main" id="{A83DBDAB-19E6-F371-40C1-B389BA07B309}"/>
              </a:ext>
            </a:extLst>
          </p:cNvPr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79" b="-38879"/>
            </a:stretch>
          </a:blipFill>
          <a:ln>
            <a:noFill/>
          </a:ln>
        </p:spPr>
      </p:sp>
      <p:sp>
        <p:nvSpPr>
          <p:cNvPr id="114" name="Google Shape;114;g3d159fe2811_0_38">
            <a:extLst>
              <a:ext uri="{FF2B5EF4-FFF2-40B4-BE49-F238E27FC236}">
                <a16:creationId xmlns:a16="http://schemas.microsoft.com/office/drawing/2014/main" id="{85F37930-9AA4-2B81-04C4-99129C0BAFD9}"/>
              </a:ext>
            </a:extLst>
          </p:cNvPr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5" name="Google Shape;115;g3d159fe2811_0_38">
            <a:extLst>
              <a:ext uri="{FF2B5EF4-FFF2-40B4-BE49-F238E27FC236}">
                <a16:creationId xmlns:a16="http://schemas.microsoft.com/office/drawing/2014/main" id="{DA38B2F7-4328-5DA1-9B7B-0ABB721F9171}"/>
              </a:ext>
            </a:extLst>
          </p:cNvPr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6" name="Google Shape;116;g3d159fe2811_0_38">
            <a:extLst>
              <a:ext uri="{FF2B5EF4-FFF2-40B4-BE49-F238E27FC236}">
                <a16:creationId xmlns:a16="http://schemas.microsoft.com/office/drawing/2014/main" id="{DDEE5420-E1FA-C050-1F71-6975D655B34E}"/>
              </a:ext>
            </a:extLst>
          </p:cNvPr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7" name="Google Shape;117;g3d159fe2811_0_38">
            <a:extLst>
              <a:ext uri="{FF2B5EF4-FFF2-40B4-BE49-F238E27FC236}">
                <a16:creationId xmlns:a16="http://schemas.microsoft.com/office/drawing/2014/main" id="{959AD843-B0E2-2B69-1959-D12E81CF6C22}"/>
              </a:ext>
            </a:extLst>
          </p:cNvPr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8" name="Google Shape;118;g3d159fe2811_0_38">
            <a:extLst>
              <a:ext uri="{FF2B5EF4-FFF2-40B4-BE49-F238E27FC236}">
                <a16:creationId xmlns:a16="http://schemas.microsoft.com/office/drawing/2014/main" id="{4031D9F2-706D-A09A-08AF-FB94002AD4B7}"/>
              </a:ext>
            </a:extLst>
          </p:cNvPr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9" name="Google Shape;119;g3d159fe2811_0_38">
            <a:extLst>
              <a:ext uri="{FF2B5EF4-FFF2-40B4-BE49-F238E27FC236}">
                <a16:creationId xmlns:a16="http://schemas.microsoft.com/office/drawing/2014/main" id="{42D95469-9086-2DDB-901B-C6F88E04B6EF}"/>
              </a:ext>
            </a:extLst>
          </p:cNvPr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0" name="Google Shape;120;g3d159fe2811_0_38">
            <a:extLst>
              <a:ext uri="{FF2B5EF4-FFF2-40B4-BE49-F238E27FC236}">
                <a16:creationId xmlns:a16="http://schemas.microsoft.com/office/drawing/2014/main" id="{F0E2C6EC-AD6B-8278-9421-AB5E303E03CA}"/>
              </a:ext>
            </a:extLst>
          </p:cNvPr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1" name="Google Shape;121;g3d159fe2811_0_38">
            <a:extLst>
              <a:ext uri="{FF2B5EF4-FFF2-40B4-BE49-F238E27FC236}">
                <a16:creationId xmlns:a16="http://schemas.microsoft.com/office/drawing/2014/main" id="{CEED8890-CAA1-3067-680D-DDDE7E614B79}"/>
              </a:ext>
            </a:extLst>
          </p:cNvPr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g3d159fe2811_0_38">
            <a:extLst>
              <a:ext uri="{FF2B5EF4-FFF2-40B4-BE49-F238E27FC236}">
                <a16:creationId xmlns:a16="http://schemas.microsoft.com/office/drawing/2014/main" id="{995D0458-788A-9D90-54FF-CCAE1DF4A21B}"/>
              </a:ext>
            </a:extLst>
          </p:cNvPr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g3d159fe2811_0_38">
            <a:extLst>
              <a:ext uri="{FF2B5EF4-FFF2-40B4-BE49-F238E27FC236}">
                <a16:creationId xmlns:a16="http://schemas.microsoft.com/office/drawing/2014/main" id="{04A38C9E-BFF1-F47D-01AA-76931A0CC227}"/>
              </a:ext>
            </a:extLst>
          </p:cNvPr>
          <p:cNvSpPr/>
          <p:nvPr/>
        </p:nvSpPr>
        <p:spPr>
          <a:xfrm>
            <a:off x="9022080" y="-167639"/>
            <a:ext cx="9470466" cy="1767840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393DBBE2-06F9-B1F3-1966-D0C3B4C80F1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41666" y="1620789"/>
            <a:ext cx="12533957" cy="7283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3473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AB59C67-11AE-F277-3492-265606FDF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159fe2811_0_38">
            <a:extLst>
              <a:ext uri="{FF2B5EF4-FFF2-40B4-BE49-F238E27FC236}">
                <a16:creationId xmlns:a16="http://schemas.microsoft.com/office/drawing/2014/main" id="{E0473763-6AFF-6DE9-153D-7E5EB4A5F5D0}"/>
              </a:ext>
            </a:extLst>
          </p:cNvPr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79" b="-38879"/>
            </a:stretch>
          </a:blipFill>
          <a:ln>
            <a:noFill/>
          </a:ln>
        </p:spPr>
      </p:sp>
      <p:sp>
        <p:nvSpPr>
          <p:cNvPr id="114" name="Google Shape;114;g3d159fe2811_0_38">
            <a:extLst>
              <a:ext uri="{FF2B5EF4-FFF2-40B4-BE49-F238E27FC236}">
                <a16:creationId xmlns:a16="http://schemas.microsoft.com/office/drawing/2014/main" id="{F818E97A-1259-A087-6A72-89ACD7BB3341}"/>
              </a:ext>
            </a:extLst>
          </p:cNvPr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5" name="Google Shape;115;g3d159fe2811_0_38">
            <a:extLst>
              <a:ext uri="{FF2B5EF4-FFF2-40B4-BE49-F238E27FC236}">
                <a16:creationId xmlns:a16="http://schemas.microsoft.com/office/drawing/2014/main" id="{7DC4A20C-1935-4B37-2252-43A6DC717126}"/>
              </a:ext>
            </a:extLst>
          </p:cNvPr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6" name="Google Shape;116;g3d159fe2811_0_38">
            <a:extLst>
              <a:ext uri="{FF2B5EF4-FFF2-40B4-BE49-F238E27FC236}">
                <a16:creationId xmlns:a16="http://schemas.microsoft.com/office/drawing/2014/main" id="{2686D339-5F5A-66ED-9926-312770A74347}"/>
              </a:ext>
            </a:extLst>
          </p:cNvPr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7" name="Google Shape;117;g3d159fe2811_0_38">
            <a:extLst>
              <a:ext uri="{FF2B5EF4-FFF2-40B4-BE49-F238E27FC236}">
                <a16:creationId xmlns:a16="http://schemas.microsoft.com/office/drawing/2014/main" id="{2287E4D8-2C3C-838C-93B4-453FD19D1B32}"/>
              </a:ext>
            </a:extLst>
          </p:cNvPr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8" name="Google Shape;118;g3d159fe2811_0_38">
            <a:extLst>
              <a:ext uri="{FF2B5EF4-FFF2-40B4-BE49-F238E27FC236}">
                <a16:creationId xmlns:a16="http://schemas.microsoft.com/office/drawing/2014/main" id="{FF1A068F-18E3-FFCC-F3EF-248C6FCBA8E9}"/>
              </a:ext>
            </a:extLst>
          </p:cNvPr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9" name="Google Shape;119;g3d159fe2811_0_38">
            <a:extLst>
              <a:ext uri="{FF2B5EF4-FFF2-40B4-BE49-F238E27FC236}">
                <a16:creationId xmlns:a16="http://schemas.microsoft.com/office/drawing/2014/main" id="{FF570247-56D6-3E3D-88C9-EA06ABC37F5C}"/>
              </a:ext>
            </a:extLst>
          </p:cNvPr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0" name="Google Shape;120;g3d159fe2811_0_38">
            <a:extLst>
              <a:ext uri="{FF2B5EF4-FFF2-40B4-BE49-F238E27FC236}">
                <a16:creationId xmlns:a16="http://schemas.microsoft.com/office/drawing/2014/main" id="{56D0BBF5-763E-5D86-D994-4C7658BBE635}"/>
              </a:ext>
            </a:extLst>
          </p:cNvPr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1" name="Google Shape;121;g3d159fe2811_0_38">
            <a:extLst>
              <a:ext uri="{FF2B5EF4-FFF2-40B4-BE49-F238E27FC236}">
                <a16:creationId xmlns:a16="http://schemas.microsoft.com/office/drawing/2014/main" id="{4CC3F37C-2B95-8DB5-FA8C-0267010C31A8}"/>
              </a:ext>
            </a:extLst>
          </p:cNvPr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g3d159fe2811_0_38">
            <a:extLst>
              <a:ext uri="{FF2B5EF4-FFF2-40B4-BE49-F238E27FC236}">
                <a16:creationId xmlns:a16="http://schemas.microsoft.com/office/drawing/2014/main" id="{B1DAB7D1-9DFB-FBD7-EDE1-DF3241EA35F7}"/>
              </a:ext>
            </a:extLst>
          </p:cNvPr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g3d159fe2811_0_38">
            <a:extLst>
              <a:ext uri="{FF2B5EF4-FFF2-40B4-BE49-F238E27FC236}">
                <a16:creationId xmlns:a16="http://schemas.microsoft.com/office/drawing/2014/main" id="{E81488C2-A3B4-A176-3224-BA5F2F290B4B}"/>
              </a:ext>
            </a:extLst>
          </p:cNvPr>
          <p:cNvSpPr/>
          <p:nvPr/>
        </p:nvSpPr>
        <p:spPr>
          <a:xfrm>
            <a:off x="9022080" y="-167639"/>
            <a:ext cx="9470466" cy="1767840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F4E740DD-B791-F728-698C-1095D16FFC3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1225" y="2134003"/>
            <a:ext cx="8669527" cy="5607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EA2631DE-D7BB-F85D-2CF2-570BB31CD93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27912" y="2134003"/>
            <a:ext cx="8821762" cy="5607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5237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0"/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81" b="-38878"/>
            </a:stretch>
          </a:blipFill>
          <a:ln>
            <a:noFill/>
          </a:ln>
        </p:spPr>
      </p:sp>
      <p:sp>
        <p:nvSpPr>
          <p:cNvPr id="96" name="Google Shape;96;p10"/>
          <p:cNvSpPr/>
          <p:nvPr/>
        </p:nvSpPr>
        <p:spPr>
          <a:xfrm rot="-10580377">
            <a:off x="10271986" y="-10721027"/>
            <a:ext cx="24036383" cy="24664199"/>
          </a:xfrm>
          <a:custGeom>
            <a:avLst/>
            <a:gdLst/>
            <a:ahLst/>
            <a:cxnLst/>
            <a:rect l="l" t="t" r="r" b="b"/>
            <a:pathLst>
              <a:path w="24036383" h="24664199" extrusionOk="0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" name="Google Shape;97;p10"/>
          <p:cNvSpPr txBox="1"/>
          <p:nvPr/>
        </p:nvSpPr>
        <p:spPr>
          <a:xfrm>
            <a:off x="1561733" y="2143145"/>
            <a:ext cx="8097600" cy="5783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7997"/>
              </a:lnSpc>
              <a:buSzPts val="7432"/>
            </a:pPr>
            <a:r>
              <a:rPr lang="en-US" sz="66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Uçuş</a:t>
            </a:r>
            <a:r>
              <a:rPr lang="en-US" sz="66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66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Kaynak</a:t>
            </a:r>
            <a:r>
              <a:rPr lang="en-US" sz="66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66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Merkezi</a:t>
            </a:r>
            <a:r>
              <a:rPr lang="en-US" sz="66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66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hakkında</a:t>
            </a:r>
            <a:r>
              <a:rPr lang="en-US" sz="66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66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daha</a:t>
            </a:r>
            <a:r>
              <a:rPr lang="en-US" sz="66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66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fazla</a:t>
            </a:r>
            <a:r>
              <a:rPr lang="en-US" sz="66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66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bilgi</a:t>
            </a:r>
            <a:r>
              <a:rPr lang="en-US" sz="66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66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edinin</a:t>
            </a:r>
            <a:r>
              <a:rPr lang="en-US" sz="66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:</a:t>
            </a:r>
          </a:p>
          <a:p>
            <a:pPr lvl="0">
              <a:lnSpc>
                <a:spcPct val="137997"/>
              </a:lnSpc>
              <a:buSzPts val="7432"/>
            </a:pPr>
            <a:r>
              <a:rPr lang="en-US" sz="7432" b="1" i="0" u="sng" strike="noStrike" cap="none" dirty="0" smtClean="0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5"/>
              </a:rPr>
              <a:t>flight-vet.eu</a:t>
            </a:r>
            <a:endParaRPr sz="7432" b="1" i="0" u="none" strike="noStrike" cap="none" dirty="0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8" name="Google Shape;98;p10"/>
          <p:cNvSpPr/>
          <p:nvPr/>
        </p:nvSpPr>
        <p:spPr>
          <a:xfrm>
            <a:off x="0" y="0"/>
            <a:ext cx="5951546" cy="1272400"/>
          </a:xfrm>
          <a:custGeom>
            <a:avLst/>
            <a:gdLst/>
            <a:ahLst/>
            <a:cxnLst/>
            <a:rect l="l" t="t" r="r" b="b"/>
            <a:pathLst>
              <a:path w="5951546" h="1272400" extrusionOk="0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" name="Google Shape;99;p10"/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0" name="Google Shape;100;p10"/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1" name="Google Shape;101;p10"/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2" name="Google Shape;102;p10"/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3" name="Google Shape;103;p10"/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4" name="Google Shape;104;p10"/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5" name="Google Shape;105;p10"/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6" name="Google Shape;106;p10"/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7" name="Google Shape;107;p10"/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342</Words>
  <Application>Microsoft Office PowerPoint</Application>
  <PresentationFormat>Özel</PresentationFormat>
  <Paragraphs>28</Paragraphs>
  <Slides>7</Slides>
  <Notes>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3" baseType="lpstr">
      <vt:lpstr>Bahnschrift Condensed</vt:lpstr>
      <vt:lpstr>Arial</vt:lpstr>
      <vt:lpstr>Calibri</vt:lpstr>
      <vt:lpstr>Wingdings</vt:lpstr>
      <vt:lpstr>Oswald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Elmo</dc:creator>
  <cp:lastModifiedBy>İbrahim Halil UZA</cp:lastModifiedBy>
  <cp:revision>4</cp:revision>
  <dcterms:created xsi:type="dcterms:W3CDTF">2006-08-16T00:00:00Z</dcterms:created>
  <dcterms:modified xsi:type="dcterms:W3CDTF">2026-05-19T17:17:07Z</dcterms:modified>
</cp:coreProperties>
</file>