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Arial Narrow"/>
      <p:regular r:id="rId17"/>
      <p:bold r:id="rId18"/>
      <p:italic r:id="rId19"/>
      <p:boldItalic r:id="rId20"/>
    </p:embeddedFont>
    <p:embeddedFont>
      <p:font typeface="Montserrat"/>
      <p:regular r:id="rId21"/>
      <p:bold r:id="rId22"/>
      <p:italic r:id="rId23"/>
      <p:boldItalic r:id="rId24"/>
    </p:embeddedFont>
    <p:embeddedFont>
      <p:font typeface="Montserrat Light"/>
      <p:regular r:id="rId25"/>
      <p:bold r:id="rId26"/>
      <p:italic r:id="rId27"/>
      <p:boldItalic r:id="rId28"/>
    </p:embeddedFont>
    <p:embeddedFont>
      <p:font typeface="Oswald"/>
      <p:regular r:id="rId29"/>
      <p:bold r:id="rId30"/>
    </p:embeddedFont>
    <p:embeddedFont>
      <p:font typeface="Roboto Mono"/>
      <p:regular r:id="rId31"/>
      <p:bold r:id="rId32"/>
      <p:italic r:id="rId33"/>
      <p:boldItalic r:id="rId34"/>
    </p:embeddedFont>
    <p:embeddedFont>
      <p:font typeface="DM Sans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9" roundtripDataSignature="AMtx7mjRzh4YIsoRlltupkv1LWSXHzVf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Narrow-boldItalic.fntdata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Light-bold.fntdata"/><Relationship Id="rId25" Type="http://schemas.openxmlformats.org/officeDocument/2006/relationships/font" Target="fonts/MontserratLight-regular.fntdata"/><Relationship Id="rId28" Type="http://schemas.openxmlformats.org/officeDocument/2006/relationships/font" Target="fonts/MontserratLight-boldItalic.fntdata"/><Relationship Id="rId27" Type="http://schemas.openxmlformats.org/officeDocument/2006/relationships/font" Target="fonts/Montserrat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Mono-regular.fntdata"/><Relationship Id="rId30" Type="http://schemas.openxmlformats.org/officeDocument/2006/relationships/font" Target="fonts/Oswald-bold.fntdata"/><Relationship Id="rId11" Type="http://schemas.openxmlformats.org/officeDocument/2006/relationships/slide" Target="slides/slide6.xml"/><Relationship Id="rId33" Type="http://schemas.openxmlformats.org/officeDocument/2006/relationships/font" Target="fonts/RobotoMono-italic.fntdata"/><Relationship Id="rId10" Type="http://schemas.openxmlformats.org/officeDocument/2006/relationships/slide" Target="slides/slide5.xml"/><Relationship Id="rId32" Type="http://schemas.openxmlformats.org/officeDocument/2006/relationships/font" Target="fonts/RobotoMono-bold.fntdata"/><Relationship Id="rId13" Type="http://schemas.openxmlformats.org/officeDocument/2006/relationships/slide" Target="slides/slide8.xml"/><Relationship Id="rId35" Type="http://schemas.openxmlformats.org/officeDocument/2006/relationships/font" Target="fonts/DMSans-regular.fntdata"/><Relationship Id="rId12" Type="http://schemas.openxmlformats.org/officeDocument/2006/relationships/slide" Target="slides/slide7.xml"/><Relationship Id="rId34" Type="http://schemas.openxmlformats.org/officeDocument/2006/relationships/font" Target="fonts/RobotoMono-boldItalic.fntdata"/><Relationship Id="rId15" Type="http://schemas.openxmlformats.org/officeDocument/2006/relationships/slide" Target="slides/slide10.xml"/><Relationship Id="rId37" Type="http://schemas.openxmlformats.org/officeDocument/2006/relationships/font" Target="fonts/DMSans-italic.fntdata"/><Relationship Id="rId14" Type="http://schemas.openxmlformats.org/officeDocument/2006/relationships/slide" Target="slides/slide9.xml"/><Relationship Id="rId36" Type="http://schemas.openxmlformats.org/officeDocument/2006/relationships/font" Target="fonts/DMSans-bold.fntdata"/><Relationship Id="rId17" Type="http://schemas.openxmlformats.org/officeDocument/2006/relationships/font" Target="fonts/ArialNarrow-regular.fntdata"/><Relationship Id="rId39" Type="http://customschemas.google.com/relationships/presentationmetadata" Target="metadata"/><Relationship Id="rId16" Type="http://schemas.openxmlformats.org/officeDocument/2006/relationships/slide" Target="slides/slide11.xml"/><Relationship Id="rId38" Type="http://schemas.openxmlformats.org/officeDocument/2006/relationships/font" Target="fonts/DMSans-boldItalic.fntdata"/><Relationship Id="rId19" Type="http://schemas.openxmlformats.org/officeDocument/2006/relationships/font" Target="fonts/ArialNarrow-italic.fntdata"/><Relationship Id="rId18" Type="http://schemas.openxmlformats.org/officeDocument/2006/relationships/font" Target="fonts/ArialNarrow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Welcome! In this project, we’ll build a custom logger for a drone — the goal is full integration of sensors, storage, and real-time measurement.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You'll not only build and fly your drone, but also </a:t>
            </a:r>
            <a:r>
              <a:rPr b="1" lang="en-US">
                <a:solidFill>
                  <a:schemeClr val="dk1"/>
                </a:solidFill>
              </a:rPr>
              <a:t>log everything</a:t>
            </a:r>
            <a:r>
              <a:rPr lang="en-US">
                <a:solidFill>
                  <a:schemeClr val="dk1"/>
                </a:solidFill>
              </a:rPr>
              <a:t> that happens during flight — from environmental data to geolocation.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Here’s our mission plan: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Wiring</a:t>
            </a:r>
            <a:r>
              <a:rPr lang="en-US">
                <a:solidFill>
                  <a:schemeClr val="dk1"/>
                </a:solidFill>
              </a:rPr>
              <a:t> – connecting the sensors, microcontroller, GPS, and microSD properly.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Prepare the microSD Card</a:t>
            </a:r>
            <a:r>
              <a:rPr lang="en-US">
                <a:solidFill>
                  <a:schemeClr val="dk1"/>
                </a:solidFill>
              </a:rPr>
              <a:t> – to ensure data can be saved reliably.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Example Code</a:t>
            </a:r>
            <a:r>
              <a:rPr lang="en-US">
                <a:solidFill>
                  <a:schemeClr val="dk1"/>
                </a:solidFill>
              </a:rPr>
              <a:t> – which combines everything: GPS, sensors, and SD logging into a single system.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38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06" name="Google Shape;10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579471e52a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Wiring is crucial here because we’re integrating multiple modules: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A </a:t>
            </a:r>
            <a:r>
              <a:rPr b="1" lang="en-US">
                <a:solidFill>
                  <a:schemeClr val="dk1"/>
                </a:solidFill>
              </a:rPr>
              <a:t>BME680</a:t>
            </a:r>
            <a:r>
              <a:rPr lang="en-US">
                <a:solidFill>
                  <a:schemeClr val="dk1"/>
                </a:solidFill>
              </a:rPr>
              <a:t> for environmental readings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A </a:t>
            </a:r>
            <a:r>
              <a:rPr b="1" lang="en-US">
                <a:solidFill>
                  <a:schemeClr val="dk1"/>
                </a:solidFill>
              </a:rPr>
              <a:t>GPS module</a:t>
            </a:r>
            <a:r>
              <a:rPr lang="en-US">
                <a:solidFill>
                  <a:schemeClr val="dk1"/>
                </a:solidFill>
              </a:rPr>
              <a:t> for geolocation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-US">
                <a:solidFill>
                  <a:schemeClr val="dk1"/>
                </a:solidFill>
              </a:rPr>
              <a:t>A </a:t>
            </a:r>
            <a:r>
              <a:rPr b="1" lang="en-US">
                <a:solidFill>
                  <a:schemeClr val="dk1"/>
                </a:solidFill>
              </a:rPr>
              <a:t>microSD module</a:t>
            </a:r>
            <a:r>
              <a:rPr lang="en-US">
                <a:solidFill>
                  <a:schemeClr val="dk1"/>
                </a:solidFill>
              </a:rPr>
              <a:t> for offline storage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You’ll likely use pins D1/D2 for I2C (sensor), D7/D8 for GPS (UART via SoftwareSerial), and SPI pins (D5–D8) for the SD card.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Since we’re using multiple protocols (I2C, UART, SPI), it’s important to avoid pin conflicts and ensure enough power — especially for the SD module which can be power-hungry.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" name="Google Shape;122;g3579471e52a_1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72d57106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g3572d571064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679015cf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</a:rPr>
              <a:t>First, we include the libraries for GPS (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TinyGPSPlus</a:t>
            </a:r>
            <a:r>
              <a:rPr lang="en-US">
                <a:solidFill>
                  <a:schemeClr val="dk1"/>
                </a:solidFill>
              </a:rPr>
              <a:t>), SD card, sensor (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Adafruit_BME680</a:t>
            </a:r>
            <a:r>
              <a:rPr lang="en-US">
                <a:solidFill>
                  <a:schemeClr val="dk1"/>
                </a:solidFill>
              </a:rPr>
              <a:t>), and define connections using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SoftwareSerial</a:t>
            </a:r>
            <a:r>
              <a:rPr lang="en-US">
                <a:solidFill>
                  <a:schemeClr val="dk1"/>
                </a:solidFill>
              </a:rPr>
              <a:t> for GPS and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Wire</a:t>
            </a:r>
            <a:r>
              <a:rPr lang="en-US">
                <a:solidFill>
                  <a:schemeClr val="dk1"/>
                </a:solidFill>
              </a:rPr>
              <a:t> for I2C sensors.</a:t>
            </a:r>
            <a:endParaRPr/>
          </a:p>
        </p:txBody>
      </p:sp>
      <p:sp>
        <p:nvSpPr>
          <p:cNvPr id="144" name="Google Shape;144;g35679015cf6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662d21c7d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In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setup()</a:t>
            </a:r>
            <a:r>
              <a:rPr lang="en-US">
                <a:solidFill>
                  <a:schemeClr val="dk1"/>
                </a:solidFill>
              </a:rPr>
              <a:t>, we initialize: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Serial communication — both for the computer and for GPS.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The sensor — checking if it’s detected.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The microSD card — making sure it's mounted correctly.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Then we create a file on the SD card, where we will start logging data.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5" name="Google Shape;155;g35662d21c7d_1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573476cf0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Inside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loop()</a:t>
            </a:r>
            <a:r>
              <a:rPr lang="en-US">
                <a:solidFill>
                  <a:schemeClr val="dk1"/>
                </a:solidFill>
              </a:rPr>
              <a:t>, the code: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Reads GPS data as it arrives.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Once the location is updated and the sensor is ready, it </a:t>
            </a:r>
            <a:r>
              <a:rPr b="1" lang="en-US">
                <a:solidFill>
                  <a:schemeClr val="dk1"/>
                </a:solidFill>
              </a:rPr>
              <a:t>takes a reading</a:t>
            </a:r>
            <a:r>
              <a:rPr lang="en-US">
                <a:solidFill>
                  <a:schemeClr val="dk1"/>
                </a:solidFill>
              </a:rPr>
              <a:t>: temperature, humidity, pressure, and gas resistance.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It also fetches the current </a:t>
            </a:r>
            <a:r>
              <a:rPr b="1" lang="en-US">
                <a:solidFill>
                  <a:schemeClr val="dk1"/>
                </a:solidFill>
              </a:rPr>
              <a:t>latitude and longitude</a:t>
            </a:r>
            <a:r>
              <a:rPr lang="en-US">
                <a:solidFill>
                  <a:schemeClr val="dk1"/>
                </a:solidFill>
              </a:rPr>
              <a:t> from GPS.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Then it logs all these readings into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data.txt</a:t>
            </a:r>
            <a:r>
              <a:rPr lang="en-US">
                <a:solidFill>
                  <a:schemeClr val="dk1"/>
                </a:solidFill>
              </a:rPr>
              <a:t> on the SD card.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g3573476cf09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73476cf0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g3573476cf09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73476cf0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g3573476cf09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5.png"/><Relationship Id="rId6" Type="http://schemas.openxmlformats.org/officeDocument/2006/relationships/image" Target="../media/image1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3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3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3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10.png"/><Relationship Id="rId7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22.png"/><Relationship Id="rId10" Type="http://schemas.openxmlformats.org/officeDocument/2006/relationships/image" Target="../media/image18.png"/><Relationship Id="rId13" Type="http://schemas.openxmlformats.org/officeDocument/2006/relationships/image" Target="../media/image5.png"/><Relationship Id="rId1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38.png"/><Relationship Id="rId14" Type="http://schemas.openxmlformats.org/officeDocument/2006/relationships/image" Target="../media/image19.png"/><Relationship Id="rId5" Type="http://schemas.openxmlformats.org/officeDocument/2006/relationships/image" Target="../media/image1.png"/><Relationship Id="rId6" Type="http://schemas.openxmlformats.org/officeDocument/2006/relationships/image" Target="../media/image29.png"/><Relationship Id="rId7" Type="http://schemas.openxmlformats.org/officeDocument/2006/relationships/image" Target="../media/image32.png"/><Relationship Id="rId8" Type="http://schemas.openxmlformats.org/officeDocument/2006/relationships/image" Target="../media/image41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38.png"/><Relationship Id="rId13" Type="http://schemas.openxmlformats.org/officeDocument/2006/relationships/image" Target="../media/image25.png"/><Relationship Id="rId1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41.png"/><Relationship Id="rId15" Type="http://schemas.openxmlformats.org/officeDocument/2006/relationships/image" Target="../media/image19.png"/><Relationship Id="rId14" Type="http://schemas.openxmlformats.org/officeDocument/2006/relationships/image" Target="../media/image5.png"/><Relationship Id="rId5" Type="http://schemas.openxmlformats.org/officeDocument/2006/relationships/image" Target="../media/image37.png"/><Relationship Id="rId6" Type="http://schemas.openxmlformats.org/officeDocument/2006/relationships/image" Target="../media/image1.png"/><Relationship Id="rId7" Type="http://schemas.openxmlformats.org/officeDocument/2006/relationships/image" Target="../media/image29.png"/><Relationship Id="rId8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7659121">
            <a:off x="15091031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4236347" y="3103606"/>
            <a:ext cx="9815307" cy="4307509"/>
            <a:chOff x="0" y="-19050"/>
            <a:chExt cx="1895495" cy="831850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1895495" cy="812800"/>
            </a:xfrm>
            <a:custGeom>
              <a:rect b="b" l="l" r="r" t="t"/>
              <a:pathLst>
                <a:path extrusionOk="0" h="812800" w="1895495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87" name="Google Shape;87;p1"/>
            <p:cNvSpPr txBox="1"/>
            <p:nvPr/>
          </p:nvSpPr>
          <p:spPr>
            <a:xfrm>
              <a:off x="0" y="-19050"/>
              <a:ext cx="1895495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0" y="0"/>
            <a:ext cx="11057602" cy="2364039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 txBox="1"/>
          <p:nvPr/>
        </p:nvSpPr>
        <p:spPr>
          <a:xfrm>
            <a:off x="4236347" y="4348786"/>
            <a:ext cx="9815400" cy="84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Building a Custom Drone Logger - full integration</a:t>
            </a:r>
            <a:endParaRPr sz="1800">
              <a:solidFill>
                <a:srgbClr val="C8102E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i="0" sz="1643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4236347" y="3438109"/>
            <a:ext cx="9815400" cy="20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rPr b="1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Build It. Fly It. Log Everything.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3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62"/>
              <a:buFont typeface="Arial"/>
              <a:buNone/>
            </a:pPr>
            <a:r>
              <a:t/>
            </a:r>
            <a:endParaRPr b="1" i="0" sz="7062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204824" y="9397101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2645486" y="9258300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3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3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3"/>
          <p:cNvSpPr txBox="1"/>
          <p:nvPr/>
        </p:nvSpPr>
        <p:spPr>
          <a:xfrm>
            <a:off x="2926719" y="955483"/>
            <a:ext cx="11553000" cy="25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41148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Goal</a:t>
            </a: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1" name="Google Shape;101;p3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3"/>
          <p:cNvSpPr/>
          <p:nvPr/>
        </p:nvSpPr>
        <p:spPr>
          <a:xfrm rot="-4176364">
            <a:off x="-4105129" y="6530238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3"/>
          <p:cNvSpPr txBox="1"/>
          <p:nvPr/>
        </p:nvSpPr>
        <p:spPr>
          <a:xfrm>
            <a:off x="2397200" y="2561200"/>
            <a:ext cx="15384000" cy="53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Objective:</a:t>
            </a:r>
            <a:b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 integrate multiple sensing and logging components into a unified, drone-based system that collects and stores environmental and geolocation data.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What You'll Use:</a:t>
            </a:r>
            <a:endParaRPr b="1"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92811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0F0D"/>
              </a:buClr>
              <a:buSzPts val="2586"/>
              <a:buFont typeface="Montserrat"/>
              <a:buChar char="●"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NodeMCU (ESP8266) – the system’s microcontroller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92811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0F0D"/>
              </a:buClr>
              <a:buSzPts val="2586"/>
              <a:buFont typeface="Montserrat"/>
              <a:buChar char="●"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NEO-6M GPS module – provides real-time location and time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92811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0F0D"/>
              </a:buClr>
              <a:buSzPts val="2586"/>
              <a:buFont typeface="Montserrat"/>
              <a:buChar char="●"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BME680 sensor – captures temperature, humidity, pressure, and gas (VOCs)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92811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0F0D"/>
              </a:buClr>
              <a:buSzPts val="2586"/>
              <a:buFont typeface="Montserrat"/>
              <a:buChar char="●"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microSD module – logs data into a structured .csv file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br>
              <a:rPr b="1" i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1" i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Demonstrate how a simple, low-cost embedded system can support real-world environmental monitoring across sectors like agriculture, urban planning, and disaster response.</a:t>
            </a:r>
            <a:endParaRPr b="1" i="1"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4F5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/>
          <p:nvPr/>
        </p:nvSpPr>
        <p:spPr>
          <a:xfrm rot="7659121">
            <a:off x="-4012602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9" name="Google Shape;109;p2"/>
          <p:cNvGrpSpPr/>
          <p:nvPr/>
        </p:nvGrpSpPr>
        <p:grpSpPr>
          <a:xfrm>
            <a:off x="5019325" y="2829376"/>
            <a:ext cx="1400494" cy="2989939"/>
            <a:chOff x="0" y="-19050"/>
            <a:chExt cx="368852" cy="1729188"/>
          </a:xfrm>
        </p:grpSpPr>
        <p:sp>
          <p:nvSpPr>
            <p:cNvPr id="110" name="Google Shape;110;p2"/>
            <p:cNvSpPr/>
            <p:nvPr/>
          </p:nvSpPr>
          <p:spPr>
            <a:xfrm>
              <a:off x="0" y="0"/>
              <a:ext cx="368852" cy="1710137"/>
            </a:xfrm>
            <a:custGeom>
              <a:rect b="b" l="l" r="r" t="t"/>
              <a:pathLst>
                <a:path extrusionOk="0" h="1710137" w="368852">
                  <a:moveTo>
                    <a:pt x="0" y="0"/>
                  </a:moveTo>
                  <a:lnTo>
                    <a:pt x="368852" y="0"/>
                  </a:lnTo>
                  <a:lnTo>
                    <a:pt x="368852" y="1710137"/>
                  </a:lnTo>
                  <a:lnTo>
                    <a:pt x="0" y="171013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</p:sp>
        <p:sp>
          <p:nvSpPr>
            <p:cNvPr id="111" name="Google Shape;111;p2"/>
            <p:cNvSpPr txBox="1"/>
            <p:nvPr/>
          </p:nvSpPr>
          <p:spPr>
            <a:xfrm>
              <a:off x="0" y="-19050"/>
              <a:ext cx="368852" cy="17291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2"/>
          <p:cNvSpPr txBox="1"/>
          <p:nvPr/>
        </p:nvSpPr>
        <p:spPr>
          <a:xfrm>
            <a:off x="4980992" y="1036994"/>
            <a:ext cx="7416941" cy="16837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81"/>
              <a:buFont typeface="Arial"/>
              <a:buNone/>
            </a:pPr>
            <a:r>
              <a:rPr b="1" i="0" lang="en-US" sz="9981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CONTENT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"/>
          <p:cNvSpPr/>
          <p:nvPr/>
        </p:nvSpPr>
        <p:spPr>
          <a:xfrm rot="2016048">
            <a:off x="12243487" y="-1005305"/>
            <a:ext cx="10749463" cy="2687366"/>
          </a:xfrm>
          <a:custGeom>
            <a:rect b="b" l="l" r="r" t="t"/>
            <a:pathLst>
              <a:path extrusionOk="0" h="2687366" w="10749463">
                <a:moveTo>
                  <a:pt x="0" y="0"/>
                </a:moveTo>
                <a:lnTo>
                  <a:pt x="10749463" y="0"/>
                </a:lnTo>
                <a:lnTo>
                  <a:pt x="10749463" y="2687365"/>
                </a:lnTo>
                <a:lnTo>
                  <a:pt x="0" y="2687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2"/>
          <p:cNvSpPr txBox="1"/>
          <p:nvPr/>
        </p:nvSpPr>
        <p:spPr>
          <a:xfrm>
            <a:off x="5231353" y="3225185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5231353" y="4022304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2"/>
          <p:cNvSpPr txBox="1"/>
          <p:nvPr/>
        </p:nvSpPr>
        <p:spPr>
          <a:xfrm>
            <a:off x="5231353" y="4903461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6550830" y="5037819"/>
            <a:ext cx="60765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524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Example Code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2"/>
          <p:cNvSpPr txBox="1"/>
          <p:nvPr/>
        </p:nvSpPr>
        <p:spPr>
          <a:xfrm>
            <a:off x="6550824" y="3359538"/>
            <a:ext cx="71811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524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Wiring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419825" y="4057413"/>
            <a:ext cx="5194800" cy="5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2524"/>
              <a:buFont typeface="Arial"/>
              <a:buNone/>
            </a:pPr>
            <a:r>
              <a:rPr b="0" i="0" lang="en-US" sz="2524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Prepare the microSD Card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79471e52a_1_3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5" name="Google Shape;125;g3579471e52a_1_3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6" name="Google Shape;126;g3579471e52a_1_3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g3579471e52a_1_3"/>
          <p:cNvSpPr txBox="1"/>
          <p:nvPr/>
        </p:nvSpPr>
        <p:spPr>
          <a:xfrm>
            <a:off x="2926719" y="955483"/>
            <a:ext cx="11553000" cy="25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41148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Wiring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8" name="Google Shape;128;g3579471e52a_1_3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g3579471e52a_1_3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30" name="Google Shape;130;g3579471e52a_1_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41425" y="2562625"/>
            <a:ext cx="5859650" cy="722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72d571064_0_6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g3572d571064_0_6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g3572d571064_0_6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g3572d571064_0_6"/>
          <p:cNvSpPr txBox="1"/>
          <p:nvPr/>
        </p:nvSpPr>
        <p:spPr>
          <a:xfrm>
            <a:off x="2926744" y="1648808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4572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Prepare the microSD Card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9" name="Google Shape;139;g3572d571064_0_6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g3572d571064_0_6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g3572d571064_0_6"/>
          <p:cNvSpPr txBox="1"/>
          <p:nvPr/>
        </p:nvSpPr>
        <p:spPr>
          <a:xfrm>
            <a:off x="5056349" y="3429000"/>
            <a:ext cx="11235300" cy="74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5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Before inserting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microSD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into your SD module: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92811" lvl="0" marL="457200" rtl="0" algn="l">
              <a:spcBef>
                <a:spcPts val="0"/>
              </a:spcBef>
              <a:spcAft>
                <a:spcPts val="0"/>
              </a:spcAft>
              <a:buClr>
                <a:srgbClr val="100F0D"/>
              </a:buClr>
              <a:buSzPts val="2586"/>
              <a:buFont typeface="Montserrat"/>
              <a:buAutoNum type="arabicPeriod"/>
            </a:pP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Format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it to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FAT32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(not exFAT).</a:t>
            </a:r>
            <a:b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 Narrow"/>
              <a:buChar char="○"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On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Windows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Right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click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→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Format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→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Select FAT32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 Narrow"/>
              <a:buChar char="○"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On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macOS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: Use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Disk Utility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→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Erase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→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MS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-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DOS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FAT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).</a:t>
            </a:r>
            <a:b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92811" lvl="0" marL="457200" rtl="0" algn="l">
              <a:spcBef>
                <a:spcPts val="0"/>
              </a:spcBef>
              <a:spcAft>
                <a:spcPts val="0"/>
              </a:spcAft>
              <a:buClr>
                <a:srgbClr val="100F0D"/>
              </a:buClr>
              <a:buSzPts val="2586"/>
              <a:buFont typeface="Montserrat"/>
              <a:buAutoNum type="arabicPeriod"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Use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32GB or smaller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cards (larger cards may not work).</a:t>
            </a:r>
            <a:b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92811" lvl="0" marL="457200" rtl="0" algn="l">
              <a:spcBef>
                <a:spcPts val="0"/>
              </a:spcBef>
              <a:spcAft>
                <a:spcPts val="0"/>
              </a:spcAft>
              <a:buClr>
                <a:srgbClr val="100F0D"/>
              </a:buClr>
              <a:buSzPts val="2586"/>
              <a:buFont typeface="Montserrat"/>
              <a:buAutoNum type="arabicPeriod"/>
            </a:pP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Insert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card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into the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SD module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and power the system.</a:t>
            </a:r>
            <a:b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38100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 SD library will automatically create the file if it doesn’t exist.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5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5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5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5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5679015cf6_0_16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g35679015cf6_0_16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g35679015cf6_0_16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9" name="Google Shape;149;g35679015cf6_0_16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0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0" name="Google Shape;150;g35679015cf6_0_16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g35679015cf6_0_16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2" name="Google Shape;152;g35679015cf6_0_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87468" y="2388900"/>
            <a:ext cx="9231525" cy="716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5662d21c7d_1_29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g35662d21c7d_1_29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g35662d21c7d_1_29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g35662d21c7d_1_29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0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1" name="Google Shape;161;g35662d21c7d_1_29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g35662d21c7d_1_29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63" name="Google Shape;163;g35662d21c7d_1_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98153" y="1900375"/>
            <a:ext cx="13891701" cy="793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73476cf09_0_4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g3573476cf09_0_4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g3573476cf09_0_4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g3573476cf09_0_4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0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2" name="Google Shape;172;g3573476cf09_0_4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g3573476cf09_0_4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74" name="Google Shape;174;g3573476cf09_0_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75000" y="2079400"/>
            <a:ext cx="16137998" cy="675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73476cf09_0_16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g3573476cf09_0_16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g3573476cf09_0_16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g3573476cf09_0_16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0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3" name="Google Shape;183;g3573476cf09_0_16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g3573476cf09_0_16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85" name="Google Shape;185;g3573476cf09_0_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21525" y="2981750"/>
            <a:ext cx="12044950" cy="540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73476cf09_0_28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9" l="0" r="0" t="-38879"/>
            </a:stretch>
          </a:blipFill>
          <a:ln>
            <a:noFill/>
          </a:ln>
        </p:spPr>
      </p:sp>
      <p:sp>
        <p:nvSpPr>
          <p:cNvPr id="191" name="Google Shape;191;g3573476cf09_0_28"/>
          <p:cNvSpPr/>
          <p:nvPr/>
        </p:nvSpPr>
        <p:spPr>
          <a:xfrm rot="-10584138">
            <a:off x="14015482" y="-4830460"/>
            <a:ext cx="20110012" cy="18904449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g3573476cf09_0_28"/>
          <p:cNvSpPr txBox="1"/>
          <p:nvPr/>
        </p:nvSpPr>
        <p:spPr>
          <a:xfrm>
            <a:off x="1561733" y="2143145"/>
            <a:ext cx="80976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lang="en-US" sz="7432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Hands 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573476cf09_0_28"/>
          <p:cNvSpPr/>
          <p:nvPr/>
        </p:nvSpPr>
        <p:spPr>
          <a:xfrm>
            <a:off x="0" y="0"/>
            <a:ext cx="5951546" cy="127240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g3573476cf09_0_28"/>
          <p:cNvSpPr/>
          <p:nvPr/>
        </p:nvSpPr>
        <p:spPr>
          <a:xfrm>
            <a:off x="7771511" y="9316747"/>
            <a:ext cx="1833686" cy="558048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195" name="Google Shape;195;g3573476cf09_0_28"/>
          <p:cNvSpPr/>
          <p:nvPr/>
        </p:nvSpPr>
        <p:spPr>
          <a:xfrm>
            <a:off x="9803767" y="9263300"/>
            <a:ext cx="724023" cy="664943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196" name="Google Shape;196;g3573476cf09_0_28"/>
          <p:cNvSpPr/>
          <p:nvPr/>
        </p:nvSpPr>
        <p:spPr>
          <a:xfrm>
            <a:off x="10726360" y="9231941"/>
            <a:ext cx="828768" cy="72766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197" name="Google Shape;197;g3573476cf09_0_28"/>
          <p:cNvSpPr/>
          <p:nvPr/>
        </p:nvSpPr>
        <p:spPr>
          <a:xfrm>
            <a:off x="12861137" y="9397793"/>
            <a:ext cx="2447936" cy="395956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198" name="Google Shape;198;g3573476cf09_0_28"/>
          <p:cNvSpPr/>
          <p:nvPr/>
        </p:nvSpPr>
        <p:spPr>
          <a:xfrm>
            <a:off x="16789735" y="9346334"/>
            <a:ext cx="1450759" cy="498873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199" name="Google Shape;199;g3573476cf09_0_28"/>
          <p:cNvSpPr/>
          <p:nvPr/>
        </p:nvSpPr>
        <p:spPr>
          <a:xfrm>
            <a:off x="15507643" y="9301506"/>
            <a:ext cx="1083522" cy="58853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00" name="Google Shape;200;g3573476cf09_0_28"/>
          <p:cNvSpPr/>
          <p:nvPr/>
        </p:nvSpPr>
        <p:spPr>
          <a:xfrm>
            <a:off x="11753699" y="9160185"/>
            <a:ext cx="908869" cy="871172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01" name="Google Shape;201;g3573476cf09_0_28"/>
          <p:cNvSpPr/>
          <p:nvPr/>
        </p:nvSpPr>
        <p:spPr>
          <a:xfrm>
            <a:off x="204824" y="9536594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g3573476cf09_0_28"/>
          <p:cNvSpPr/>
          <p:nvPr/>
        </p:nvSpPr>
        <p:spPr>
          <a:xfrm>
            <a:off x="2645486" y="9397793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g3573476cf09_0_28"/>
          <p:cNvSpPr txBox="1"/>
          <p:nvPr/>
        </p:nvSpPr>
        <p:spPr>
          <a:xfrm>
            <a:off x="1159350" y="3909200"/>
            <a:ext cx="16063200" cy="66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Your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mission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b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Follow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this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presentation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and the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handbook </a:t>
            </a:r>
            <a:endParaRPr b="1"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t/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(https://docs.google.com/document/d/19S4BqSk_Rdi75qzwWkpkeVnbttc9otIEB-O9kfYv9Ww/edit?usp=sharing) as your guide.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Reminder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: Make sure to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install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 required sensor </a:t>
            </a:r>
            <a:r>
              <a:rPr b="1"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libraries </a:t>
            </a:r>
            <a:r>
              <a:rPr lang="en-US" sz="25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if this is your first time setting up the project.</a:t>
            </a:r>
            <a:endParaRPr sz="25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1" l="0" r="0" t="-38874"/>
            </a:stretch>
          </a:blipFill>
          <a:ln>
            <a:noFill/>
          </a:ln>
        </p:spPr>
      </p:sp>
      <p:sp>
        <p:nvSpPr>
          <p:cNvPr id="209" name="Google Shape;209;p10"/>
          <p:cNvSpPr/>
          <p:nvPr/>
        </p:nvSpPr>
        <p:spPr>
          <a:xfrm rot="-10584138">
            <a:off x="14022961" y="-4833919"/>
            <a:ext cx="20110012" cy="18908370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10"/>
          <p:cNvSpPr txBox="1"/>
          <p:nvPr/>
        </p:nvSpPr>
        <p:spPr>
          <a:xfrm>
            <a:off x="1561733" y="2143145"/>
            <a:ext cx="8097687" cy="254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THANK'S FOR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YOUR ATTENTION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0"/>
          <p:cNvSpPr/>
          <p:nvPr/>
        </p:nvSpPr>
        <p:spPr>
          <a:xfrm flipH="1">
            <a:off x="-4254153" y="7476061"/>
            <a:ext cx="11881594" cy="3564478"/>
          </a:xfrm>
          <a:custGeom>
            <a:rect b="b" l="l" r="r" t="t"/>
            <a:pathLst>
              <a:path extrusionOk="0" h="3564478" w="11881594">
                <a:moveTo>
                  <a:pt x="11881594" y="0"/>
                </a:moveTo>
                <a:lnTo>
                  <a:pt x="0" y="0"/>
                </a:lnTo>
                <a:lnTo>
                  <a:pt x="0" y="3564478"/>
                </a:lnTo>
                <a:lnTo>
                  <a:pt x="11881594" y="3564478"/>
                </a:lnTo>
                <a:lnTo>
                  <a:pt x="1188159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2" name="Google Shape;212;p10"/>
          <p:cNvSpPr/>
          <p:nvPr/>
        </p:nvSpPr>
        <p:spPr>
          <a:xfrm>
            <a:off x="0" y="0"/>
            <a:ext cx="5951546" cy="127240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10"/>
          <p:cNvSpPr/>
          <p:nvPr/>
        </p:nvSpPr>
        <p:spPr>
          <a:xfrm>
            <a:off x="7771511" y="9316747"/>
            <a:ext cx="1833686" cy="558048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52" l="0" r="0" t="-2157"/>
            </a:stretch>
          </a:blipFill>
          <a:ln>
            <a:noFill/>
          </a:ln>
        </p:spPr>
      </p:sp>
      <p:sp>
        <p:nvSpPr>
          <p:cNvPr id="214" name="Google Shape;214;p10"/>
          <p:cNvSpPr/>
          <p:nvPr/>
        </p:nvSpPr>
        <p:spPr>
          <a:xfrm>
            <a:off x="9803767" y="9263300"/>
            <a:ext cx="724023" cy="664943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152" l="0" r="0" t="-2157"/>
            </a:stretch>
          </a:blipFill>
          <a:ln>
            <a:noFill/>
          </a:ln>
        </p:spPr>
      </p:sp>
      <p:sp>
        <p:nvSpPr>
          <p:cNvPr id="215" name="Google Shape;215;p10"/>
          <p:cNvSpPr/>
          <p:nvPr/>
        </p:nvSpPr>
        <p:spPr>
          <a:xfrm>
            <a:off x="10726360" y="9231941"/>
            <a:ext cx="828768" cy="72766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152" l="0" r="0" t="-2157"/>
            </a:stretch>
          </a:blipFill>
          <a:ln>
            <a:noFill/>
          </a:ln>
        </p:spPr>
      </p:sp>
      <p:sp>
        <p:nvSpPr>
          <p:cNvPr id="216" name="Google Shape;216;p10"/>
          <p:cNvSpPr/>
          <p:nvPr/>
        </p:nvSpPr>
        <p:spPr>
          <a:xfrm>
            <a:off x="12861137" y="9397793"/>
            <a:ext cx="2447936" cy="395956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152" l="0" r="0" t="-2157"/>
            </a:stretch>
          </a:blipFill>
          <a:ln>
            <a:noFill/>
          </a:ln>
        </p:spPr>
      </p:sp>
      <p:sp>
        <p:nvSpPr>
          <p:cNvPr id="217" name="Google Shape;217;p10"/>
          <p:cNvSpPr/>
          <p:nvPr/>
        </p:nvSpPr>
        <p:spPr>
          <a:xfrm>
            <a:off x="16789735" y="9346334"/>
            <a:ext cx="1450759" cy="498873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152" l="0" r="0" t="-2157"/>
            </a:stretch>
          </a:blipFill>
          <a:ln>
            <a:noFill/>
          </a:ln>
        </p:spPr>
      </p:sp>
      <p:sp>
        <p:nvSpPr>
          <p:cNvPr id="218" name="Google Shape;218;p10"/>
          <p:cNvSpPr/>
          <p:nvPr/>
        </p:nvSpPr>
        <p:spPr>
          <a:xfrm>
            <a:off x="15507643" y="9301506"/>
            <a:ext cx="1083522" cy="58853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2152" l="0" r="0" t="-2157"/>
            </a:stretch>
          </a:blipFill>
          <a:ln>
            <a:noFill/>
          </a:ln>
        </p:spPr>
      </p:sp>
      <p:sp>
        <p:nvSpPr>
          <p:cNvPr id="219" name="Google Shape;219;p10"/>
          <p:cNvSpPr/>
          <p:nvPr/>
        </p:nvSpPr>
        <p:spPr>
          <a:xfrm>
            <a:off x="11753699" y="9160185"/>
            <a:ext cx="908869" cy="871172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2152" l="0" r="0" t="-2157"/>
            </a:stretch>
          </a:blipFill>
          <a:ln>
            <a:noFill/>
          </a:ln>
        </p:spPr>
      </p:sp>
      <p:sp>
        <p:nvSpPr>
          <p:cNvPr id="220" name="Google Shape;220;p10"/>
          <p:cNvSpPr/>
          <p:nvPr/>
        </p:nvSpPr>
        <p:spPr>
          <a:xfrm>
            <a:off x="204824" y="9536594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p10"/>
          <p:cNvSpPr/>
          <p:nvPr/>
        </p:nvSpPr>
        <p:spPr>
          <a:xfrm>
            <a:off x="2645486" y="9397793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