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0287000" cx="18288000"/>
  <p:notesSz cx="6858000" cy="9144000"/>
  <p:embeddedFontLst>
    <p:embeddedFont>
      <p:font typeface="Montserrat"/>
      <p:regular r:id="rId19"/>
      <p:bold r:id="rId20"/>
      <p:italic r:id="rId21"/>
      <p:boldItalic r:id="rId22"/>
    </p:embeddedFont>
    <p:embeddedFont>
      <p:font typeface="Arial Narrow"/>
      <p:regular r:id="rId23"/>
      <p:bold r:id="rId24"/>
      <p:italic r:id="rId25"/>
      <p:boldItalic r:id="rId26"/>
    </p:embeddedFont>
    <p:embeddedFont>
      <p:font typeface="Montserrat Light"/>
      <p:regular r:id="rId27"/>
      <p:bold r:id="rId28"/>
      <p:italic r:id="rId29"/>
      <p:boldItalic r:id="rId30"/>
    </p:embeddedFont>
    <p:embeddedFont>
      <p:font typeface="Oswald"/>
      <p:regular r:id="rId31"/>
      <p:bold r:id="rId32"/>
    </p:embeddedFont>
    <p:embeddedFont>
      <p:font typeface="DM Sans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7" roundtripDataSignature="AMtx7mguvIQT+uSNf5lNX8uz7/jVnLYT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bold.fntdata"/><Relationship Id="rId22" Type="http://schemas.openxmlformats.org/officeDocument/2006/relationships/font" Target="fonts/Montserrat-boldItalic.fntdata"/><Relationship Id="rId21" Type="http://schemas.openxmlformats.org/officeDocument/2006/relationships/font" Target="fonts/Montserrat-italic.fntdata"/><Relationship Id="rId24" Type="http://schemas.openxmlformats.org/officeDocument/2006/relationships/font" Target="fonts/ArialNarrow-bold.fntdata"/><Relationship Id="rId23" Type="http://schemas.openxmlformats.org/officeDocument/2006/relationships/font" Target="fonts/ArialNarrow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ArialNarrow-boldItalic.fntdata"/><Relationship Id="rId25" Type="http://schemas.openxmlformats.org/officeDocument/2006/relationships/font" Target="fonts/ArialNarrow-italic.fntdata"/><Relationship Id="rId28" Type="http://schemas.openxmlformats.org/officeDocument/2006/relationships/font" Target="fonts/MontserratLight-bold.fntdata"/><Relationship Id="rId27" Type="http://schemas.openxmlformats.org/officeDocument/2006/relationships/font" Target="fonts/MontserratLight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Light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swald-regular.fntdata"/><Relationship Id="rId30" Type="http://schemas.openxmlformats.org/officeDocument/2006/relationships/font" Target="fonts/MontserratLight-boldItalic.fntdata"/><Relationship Id="rId11" Type="http://schemas.openxmlformats.org/officeDocument/2006/relationships/slide" Target="slides/slide6.xml"/><Relationship Id="rId33" Type="http://schemas.openxmlformats.org/officeDocument/2006/relationships/font" Target="fonts/DMSans-regular.fntdata"/><Relationship Id="rId10" Type="http://schemas.openxmlformats.org/officeDocument/2006/relationships/slide" Target="slides/slide5.xml"/><Relationship Id="rId32" Type="http://schemas.openxmlformats.org/officeDocument/2006/relationships/font" Target="fonts/Oswald-bold.fntdata"/><Relationship Id="rId13" Type="http://schemas.openxmlformats.org/officeDocument/2006/relationships/slide" Target="slides/slide8.xml"/><Relationship Id="rId35" Type="http://schemas.openxmlformats.org/officeDocument/2006/relationships/font" Target="fonts/DMSans-italic.fntdata"/><Relationship Id="rId12" Type="http://schemas.openxmlformats.org/officeDocument/2006/relationships/slide" Target="slides/slide7.xml"/><Relationship Id="rId34" Type="http://schemas.openxmlformats.org/officeDocument/2006/relationships/font" Target="fonts/DMSans-bold.fntdata"/><Relationship Id="rId15" Type="http://schemas.openxmlformats.org/officeDocument/2006/relationships/slide" Target="slides/slide10.xml"/><Relationship Id="rId37" Type="http://customschemas.google.com/relationships/presentationmetadata" Target="metadata"/><Relationship Id="rId14" Type="http://schemas.openxmlformats.org/officeDocument/2006/relationships/slide" Target="slides/slide9.xml"/><Relationship Id="rId36" Type="http://schemas.openxmlformats.org/officeDocument/2006/relationships/font" Target="fonts/DMSans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Welcome! This presentation focuses on using the </a:t>
            </a:r>
            <a:r>
              <a:rPr b="1" lang="en-US">
                <a:solidFill>
                  <a:schemeClr val="dk1"/>
                </a:solidFill>
              </a:rPr>
              <a:t>BME680 sensor</a:t>
            </a:r>
            <a:r>
              <a:rPr lang="en-US">
                <a:solidFill>
                  <a:schemeClr val="dk1"/>
                </a:solidFill>
              </a:rPr>
              <a:t> to capture environmental data such as temperature, humidity, pressure, and gas levels.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This is a critical step toward creating smart devices that respond to real-world conditions.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 goal is to help you understand how to interface with the sensor and make sense of the data it provides.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Here's our roadmap: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Install Required Libraries</a:t>
            </a:r>
            <a:r>
              <a:rPr lang="en-US">
                <a:solidFill>
                  <a:schemeClr val="dk1"/>
                </a:solidFill>
              </a:rPr>
              <a:t> – so the Arduino IDE can recognize and use the sensor.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Wiring the BME680</a:t>
            </a:r>
            <a:r>
              <a:rPr lang="en-US">
                <a:solidFill>
                  <a:schemeClr val="dk1"/>
                </a:solidFill>
              </a:rPr>
              <a:t> – to correctly connect the sensor to your microcontroller.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Example Code</a:t>
            </a:r>
            <a:r>
              <a:rPr lang="en-US">
                <a:solidFill>
                  <a:schemeClr val="dk1"/>
                </a:solidFill>
              </a:rPr>
              <a:t> – to show how to start reading data from the sensor.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AutoNum type="arabicPeriod"/>
            </a:pPr>
            <a:r>
              <a:rPr b="1" lang="en-US">
                <a:solidFill>
                  <a:schemeClr val="dk1"/>
                </a:solidFill>
              </a:rPr>
              <a:t>Analyze Outputs</a:t>
            </a:r>
            <a:r>
              <a:rPr lang="en-US">
                <a:solidFill>
                  <a:schemeClr val="dk1"/>
                </a:solidFill>
              </a:rPr>
              <a:t> – to interpret the raw data and understand what it means.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6" name="Google Shape;96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This diagram shows the correct wiring for the BME680 sensor to a NodeMCU.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Typical connections are: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VIN to 3.3V (or 5V depending on the sensor module)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GND to GND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SCL to D1 (or GPIO5)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SDA to D2 (or GPIO4)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/>
              <a:t>Proper wiring is essential—incorrect connections may damage the sensor or cause failed communication.</a:t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662d21c7d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Open Arduino IDE and navigate to </a:t>
            </a:r>
            <a:r>
              <a:rPr b="1" lang="en-US">
                <a:solidFill>
                  <a:schemeClr val="dk1"/>
                </a:solidFill>
              </a:rPr>
              <a:t>Sketch &gt; Include Library &gt; Manage Libraries...</a:t>
            </a:r>
            <a:br>
              <a:rPr b="1" lang="en-US">
                <a:solidFill>
                  <a:schemeClr val="dk1"/>
                </a:solidFill>
              </a:rPr>
            </a:b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Install the following: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Adafruit BME680 Library</a:t>
            </a:r>
            <a:r>
              <a:rPr lang="en-US">
                <a:solidFill>
                  <a:schemeClr val="dk1"/>
                </a:solidFill>
              </a:rPr>
              <a:t> – contains functions to communicate with the sensor.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b="1" lang="en-US">
                <a:solidFill>
                  <a:schemeClr val="dk1"/>
                </a:solidFill>
              </a:rPr>
              <a:t>Adafruit Unified Sensor Library</a:t>
            </a:r>
            <a:r>
              <a:rPr lang="en-US">
                <a:solidFill>
                  <a:schemeClr val="dk1"/>
                </a:solidFill>
              </a:rPr>
              <a:t> – a dependency that standardizes sensor communication.</a:t>
            </a:r>
            <a:br>
              <a:rPr lang="en-US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</a:rPr>
              <a:t>These libraries simplify code and ensure compatibility with the BME680.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5662d21c7d_1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5662d21c7d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g35662d21c7d_1_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5679015cf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35679015cf6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5679015cf6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5" name="Google Shape;165;g35679015cf6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5679015cf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7" name="Google Shape;177;g35679015cf6_0_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5679015cf6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9" name="Google Shape;189;g35679015cf6_0_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56860561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g3568605610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59eaf30c16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59eaf30c1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7" name="Google Shape;21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568605610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5" name="Google Shape;235;g3568605610c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11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9" Type="http://schemas.openxmlformats.org/officeDocument/2006/relationships/image" Target="../media/image29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2.png"/><Relationship Id="rId8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1" Type="http://schemas.openxmlformats.org/officeDocument/2006/relationships/image" Target="../media/image23.png"/><Relationship Id="rId10" Type="http://schemas.openxmlformats.org/officeDocument/2006/relationships/image" Target="../media/image24.png"/><Relationship Id="rId13" Type="http://schemas.openxmlformats.org/officeDocument/2006/relationships/image" Target="../media/image7.png"/><Relationship Id="rId1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21.png"/><Relationship Id="rId1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22.png"/><Relationship Id="rId7" Type="http://schemas.openxmlformats.org/officeDocument/2006/relationships/image" Target="../media/image25.png"/><Relationship Id="rId8" Type="http://schemas.openxmlformats.org/officeDocument/2006/relationships/image" Target="../media/image19.pn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21.png"/><Relationship Id="rId13" Type="http://schemas.openxmlformats.org/officeDocument/2006/relationships/image" Target="../media/image26.png"/><Relationship Id="rId1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19.png"/><Relationship Id="rId15" Type="http://schemas.openxmlformats.org/officeDocument/2006/relationships/image" Target="../media/image1.png"/><Relationship Id="rId14" Type="http://schemas.openxmlformats.org/officeDocument/2006/relationships/image" Target="../media/image7.png"/><Relationship Id="rId5" Type="http://schemas.openxmlformats.org/officeDocument/2006/relationships/image" Target="../media/image28.png"/><Relationship Id="rId6" Type="http://schemas.openxmlformats.org/officeDocument/2006/relationships/image" Target="../media/image6.png"/><Relationship Id="rId7" Type="http://schemas.openxmlformats.org/officeDocument/2006/relationships/image" Target="../media/image22.png"/><Relationship Id="rId8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1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6" name="Google Shape;86;p1"/>
          <p:cNvGrpSpPr/>
          <p:nvPr/>
        </p:nvGrpSpPr>
        <p:grpSpPr>
          <a:xfrm>
            <a:off x="4236347" y="3103606"/>
            <a:ext cx="9815307" cy="4307509"/>
            <a:chOff x="0" y="-19050"/>
            <a:chExt cx="1895495" cy="831850"/>
          </a:xfrm>
        </p:grpSpPr>
        <p:sp>
          <p:nvSpPr>
            <p:cNvPr id="87" name="Google Shape;87;p1"/>
            <p:cNvSpPr/>
            <p:nvPr/>
          </p:nvSpPr>
          <p:spPr>
            <a:xfrm>
              <a:off x="0" y="0"/>
              <a:ext cx="1895495" cy="812800"/>
            </a:xfrm>
            <a:custGeom>
              <a:rect b="b" l="l" r="r" t="t"/>
              <a:pathLst>
                <a:path extrusionOk="0" h="812800" w="1895495">
                  <a:moveTo>
                    <a:pt x="0" y="0"/>
                  </a:moveTo>
                  <a:lnTo>
                    <a:pt x="1895495" y="0"/>
                  </a:lnTo>
                  <a:lnTo>
                    <a:pt x="1895495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cap="sq" cmpd="sng" w="38100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88" name="Google Shape;88;p1"/>
            <p:cNvSpPr txBox="1"/>
            <p:nvPr/>
          </p:nvSpPr>
          <p:spPr>
            <a:xfrm>
              <a:off x="0" y="-19050"/>
              <a:ext cx="1895495" cy="8318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9" name="Google Shape;89;p1"/>
          <p:cNvSpPr/>
          <p:nvPr/>
        </p:nvSpPr>
        <p:spPr>
          <a:xfrm>
            <a:off x="0" y="0"/>
            <a:ext cx="11057602" cy="2364039"/>
          </a:xfrm>
          <a:custGeom>
            <a:rect b="b" l="l" r="r" t="t"/>
            <a:pathLst>
              <a:path extrusionOk="0" h="2364039" w="11057602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0" name="Google Shape;90;p1"/>
          <p:cNvSpPr txBox="1"/>
          <p:nvPr/>
        </p:nvSpPr>
        <p:spPr>
          <a:xfrm>
            <a:off x="4236347" y="4348786"/>
            <a:ext cx="9815400" cy="548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Reading Environmental Data (BME680)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437"/>
              <a:buFont typeface="Arial"/>
              <a:buNone/>
            </a:pPr>
            <a:r>
              <a:t/>
            </a:r>
            <a:endParaRPr b="1" i="0" sz="1643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4236347" y="3438109"/>
            <a:ext cx="9815400" cy="155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Capture real-world atmospheric data</a:t>
            </a:r>
            <a:endParaRPr b="1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62"/>
              <a:buFont typeface="Arial"/>
              <a:buNone/>
            </a:pPr>
            <a:r>
              <a:t/>
            </a:r>
            <a:endParaRPr b="1" i="0" sz="7062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2" name="Google Shape;92;p1"/>
          <p:cNvSpPr/>
          <p:nvPr/>
        </p:nvSpPr>
        <p:spPr>
          <a:xfrm>
            <a:off x="204824" y="9397101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3" name="Google Shape;93;p1"/>
          <p:cNvSpPr/>
          <p:nvPr/>
        </p:nvSpPr>
        <p:spPr>
          <a:xfrm>
            <a:off x="2645486" y="9258300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2F4F5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"/>
          <p:cNvSpPr/>
          <p:nvPr/>
        </p:nvSpPr>
        <p:spPr>
          <a:xfrm rot="7659121">
            <a:off x="-4012602" y="5585714"/>
            <a:ext cx="7629294" cy="7828566"/>
          </a:xfrm>
          <a:custGeom>
            <a:rect b="b" l="l" r="r" t="t"/>
            <a:pathLst>
              <a:path extrusionOk="0" h="7828566" w="7629294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99" name="Google Shape;99;p2"/>
          <p:cNvGrpSpPr/>
          <p:nvPr/>
        </p:nvGrpSpPr>
        <p:grpSpPr>
          <a:xfrm>
            <a:off x="5019325" y="2829374"/>
            <a:ext cx="1400494" cy="3703575"/>
            <a:chOff x="0" y="-19050"/>
            <a:chExt cx="368852" cy="1729188"/>
          </a:xfrm>
        </p:grpSpPr>
        <p:sp>
          <p:nvSpPr>
            <p:cNvPr id="100" name="Google Shape;100;p2"/>
            <p:cNvSpPr/>
            <p:nvPr/>
          </p:nvSpPr>
          <p:spPr>
            <a:xfrm>
              <a:off x="0" y="0"/>
              <a:ext cx="368852" cy="1710137"/>
            </a:xfrm>
            <a:custGeom>
              <a:rect b="b" l="l" r="r" t="t"/>
              <a:pathLst>
                <a:path extrusionOk="0" h="1710137" w="368852">
                  <a:moveTo>
                    <a:pt x="0" y="0"/>
                  </a:moveTo>
                  <a:lnTo>
                    <a:pt x="368852" y="0"/>
                  </a:lnTo>
                  <a:lnTo>
                    <a:pt x="368852" y="1710137"/>
                  </a:lnTo>
                  <a:lnTo>
                    <a:pt x="0" y="1710137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</p:spPr>
        </p:sp>
        <p:sp>
          <p:nvSpPr>
            <p:cNvPr id="101" name="Google Shape;101;p2"/>
            <p:cNvSpPr txBox="1"/>
            <p:nvPr/>
          </p:nvSpPr>
          <p:spPr>
            <a:xfrm>
              <a:off x="0" y="-19050"/>
              <a:ext cx="368852" cy="17291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8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>
            <a:off x="4980992" y="1036994"/>
            <a:ext cx="7416941" cy="16837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81"/>
              <a:buFont typeface="Arial"/>
              <a:buNone/>
            </a:pPr>
            <a:r>
              <a:rPr b="1" i="0" lang="en-US" sz="9981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CONTENT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"/>
          <p:cNvSpPr/>
          <p:nvPr/>
        </p:nvSpPr>
        <p:spPr>
          <a:xfrm rot="2016048">
            <a:off x="12243487" y="-1005305"/>
            <a:ext cx="10749463" cy="2687366"/>
          </a:xfrm>
          <a:custGeom>
            <a:rect b="b" l="l" r="r" t="t"/>
            <a:pathLst>
              <a:path extrusionOk="0" h="2687366" w="10749463">
                <a:moveTo>
                  <a:pt x="0" y="0"/>
                </a:moveTo>
                <a:lnTo>
                  <a:pt x="10749463" y="0"/>
                </a:lnTo>
                <a:lnTo>
                  <a:pt x="10749463" y="2687365"/>
                </a:lnTo>
                <a:lnTo>
                  <a:pt x="0" y="268736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4" name="Google Shape;104;p2"/>
          <p:cNvSpPr txBox="1"/>
          <p:nvPr/>
        </p:nvSpPr>
        <p:spPr>
          <a:xfrm>
            <a:off x="5231353" y="3225185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01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5231353" y="4022304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2"/>
          <p:cNvSpPr txBox="1"/>
          <p:nvPr/>
        </p:nvSpPr>
        <p:spPr>
          <a:xfrm>
            <a:off x="5231353" y="4903461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03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5231353" y="5700580"/>
            <a:ext cx="937219" cy="657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71"/>
              <a:buFont typeface="Arial"/>
              <a:buNone/>
            </a:pPr>
            <a:r>
              <a:rPr b="1" i="1" lang="en-US" sz="4271" u="none" cap="none" strike="noStrike">
                <a:solidFill>
                  <a:srgbClr val="363636"/>
                </a:solidFill>
                <a:latin typeface="Oswald"/>
                <a:ea typeface="Oswald"/>
                <a:cs typeface="Oswald"/>
                <a:sym typeface="Oswald"/>
              </a:rPr>
              <a:t>04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"/>
          <p:cNvSpPr txBox="1"/>
          <p:nvPr/>
        </p:nvSpPr>
        <p:spPr>
          <a:xfrm>
            <a:off x="6513580" y="4156675"/>
            <a:ext cx="5790600" cy="97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Install the Required Libraries</a:t>
            </a:r>
            <a:endParaRPr b="1" sz="1300">
              <a:solidFill>
                <a:schemeClr val="dk1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24"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09" name="Google Shape;109;p2"/>
          <p:cNvSpPr txBox="1"/>
          <p:nvPr/>
        </p:nvSpPr>
        <p:spPr>
          <a:xfrm>
            <a:off x="6550830" y="4980218"/>
            <a:ext cx="60765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Example Code</a:t>
            </a:r>
            <a:r>
              <a:rPr b="1" lang="en-US" sz="1300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2"/>
          <p:cNvSpPr txBox="1"/>
          <p:nvPr/>
        </p:nvSpPr>
        <p:spPr>
          <a:xfrm>
            <a:off x="6550830" y="5834933"/>
            <a:ext cx="57906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Analyze outputs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2"/>
          <p:cNvSpPr txBox="1"/>
          <p:nvPr/>
        </p:nvSpPr>
        <p:spPr>
          <a:xfrm>
            <a:off x="6550824" y="3244450"/>
            <a:ext cx="7181100" cy="3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38000"/>
              </a:lnSpc>
              <a:spcBef>
                <a:spcPts val="1400"/>
              </a:spcBef>
              <a:spcAft>
                <a:spcPts val="4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524">
                <a:solidFill>
                  <a:srgbClr val="231F20"/>
                </a:solidFill>
                <a:latin typeface="DM Sans"/>
                <a:ea typeface="DM Sans"/>
                <a:cs typeface="DM Sans"/>
                <a:sym typeface="DM Sans"/>
              </a:rPr>
              <a:t> Wiring the BME680 </a:t>
            </a:r>
            <a:endParaRPr sz="2524">
              <a:solidFill>
                <a:srgbClr val="231F2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1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0" name="Google Shape;120;p3"/>
          <p:cNvSpPr txBox="1"/>
          <p:nvPr/>
        </p:nvSpPr>
        <p:spPr>
          <a:xfrm>
            <a:off x="2926744" y="16488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Wiring the BME680 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21" name="Google Shape;121;p3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"/>
          <p:cNvSpPr/>
          <p:nvPr/>
        </p:nvSpPr>
        <p:spPr>
          <a:xfrm rot="-4176364">
            <a:off x="-4105129" y="6530238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23" name="Google Shape;123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83876" y="3643363"/>
            <a:ext cx="6494725" cy="4754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007188" y="3676488"/>
            <a:ext cx="7303085" cy="46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5662d21c7d_1_15"/>
          <p:cNvSpPr/>
          <p:nvPr/>
        </p:nvSpPr>
        <p:spPr>
          <a:xfrm rot="10800000">
            <a:off x="-182400" y="-17527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2" l="0" r="0" t="-38875"/>
            </a:stretch>
          </a:blipFill>
          <a:ln>
            <a:noFill/>
          </a:ln>
        </p:spPr>
      </p:sp>
      <p:sp>
        <p:nvSpPr>
          <p:cNvPr id="130" name="Google Shape;130;g35662d21c7d_1_15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1" name="Google Shape;131;g35662d21c7d_1_15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2" name="Google Shape;132;g35662d21c7d_1_15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3" name="Google Shape;133;g35662d21c7d_1_15"/>
          <p:cNvSpPr txBox="1"/>
          <p:nvPr/>
        </p:nvSpPr>
        <p:spPr>
          <a:xfrm>
            <a:off x="2926719" y="630033"/>
            <a:ext cx="11553000" cy="25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I</a:t>
            </a: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nstall the Required Libraries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4" name="Google Shape;134;g35662d21c7d_1_15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g35662d21c7d_1_15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g35662d21c7d_1_15"/>
          <p:cNvSpPr txBox="1"/>
          <p:nvPr/>
        </p:nvSpPr>
        <p:spPr>
          <a:xfrm>
            <a:off x="488486" y="3909200"/>
            <a:ext cx="13559100" cy="44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How to Install:</a:t>
            </a:r>
            <a:endParaRPr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Open Arduino IDE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Go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to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Sketch &gt; Include Library &gt; Manage Libraries…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Search </a:t>
            </a:r>
            <a:r>
              <a:rPr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for and </a:t>
            </a: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install:</a:t>
            </a:r>
            <a:b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Adafruit BME680 Library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b="1" lang="en-US" sz="21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Adafruit Unified Sensor</a:t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137" name="Google Shape;137;g35662d21c7d_1_1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134350" y="3174925"/>
            <a:ext cx="4171150" cy="66699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138" name="Google Shape;138;g35662d21c7d_1_1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709975" y="3174925"/>
            <a:ext cx="4599245" cy="6669900"/>
          </a:xfrm>
          <a:prstGeom prst="rect">
            <a:avLst/>
          </a:prstGeom>
          <a:noFill/>
          <a:ln cap="flat" cmpd="sng" w="12700">
            <a:solidFill>
              <a:srgbClr val="434343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5662d21c7d_1_29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82" l="0" r="0" t="-38875"/>
            </a:stretch>
          </a:blipFill>
          <a:ln>
            <a:noFill/>
          </a:ln>
        </p:spPr>
      </p:sp>
      <p:sp>
        <p:nvSpPr>
          <p:cNvPr id="144" name="Google Shape;144;g35662d21c7d_1_29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g35662d21c7d_1_29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g35662d21c7d_1_29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g35662d21c7d_1_29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48" name="Google Shape;148;g35662d21c7d_1_29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9" name="Google Shape;149;g35662d21c7d_1_29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50" name="Google Shape;150;g35662d21c7d_1_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307354" y="3204479"/>
            <a:ext cx="14257501" cy="585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5679015cf6_0_16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156" name="Google Shape;156;g35679015cf6_0_16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7" name="Google Shape;157;g35679015cf6_0_16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g35679015cf6_0_16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g35679015cf6_0_16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60" name="Google Shape;160;g35679015cf6_0_16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g35679015cf6_0_16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62" name="Google Shape;162;g35679015cf6_0_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472025" y="1985875"/>
            <a:ext cx="14462401" cy="7640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5679015cf6_0_40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168" name="Google Shape;168;g35679015cf6_0_40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9" name="Google Shape;169;g35679015cf6_0_40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0" name="Google Shape;170;g35679015cf6_0_40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1" name="Google Shape;171;g35679015cf6_0_40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72" name="Google Shape;172;g35679015cf6_0_40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3" name="Google Shape;173;g35679015cf6_0_40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4" name="Google Shape;174;g35679015cf6_0_4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945079" y="2148075"/>
            <a:ext cx="14397849" cy="695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5679015cf6_0_28"/>
          <p:cNvSpPr/>
          <p:nvPr/>
        </p:nvSpPr>
        <p:spPr>
          <a:xfrm rot="10800000">
            <a:off x="0" y="7075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180" name="Google Shape;180;g35679015cf6_0_28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g35679015cf6_0_28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2" name="Google Shape;182;g35679015cf6_0_28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3" name="Google Shape;183;g35679015cf6_0_28"/>
          <p:cNvSpPr txBox="1"/>
          <p:nvPr/>
        </p:nvSpPr>
        <p:spPr>
          <a:xfrm>
            <a:off x="2926719" y="630033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Example Code </a:t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84" name="Google Shape;184;g35679015cf6_0_28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g35679015cf6_0_28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86" name="Google Shape;186;g35679015cf6_0_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16325" y="2242225"/>
            <a:ext cx="9385566" cy="8044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35679015cf6_0_52"/>
          <p:cNvSpPr/>
          <p:nvPr/>
        </p:nvSpPr>
        <p:spPr>
          <a:xfrm rot="10800000">
            <a:off x="-182400" y="-17527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192" name="Google Shape;192;g35679015cf6_0_52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3" name="Google Shape;193;g35679015cf6_0_52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4" name="Google Shape;194;g35679015cf6_0_52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5" name="Google Shape;195;g35679015cf6_0_52"/>
          <p:cNvSpPr txBox="1"/>
          <p:nvPr/>
        </p:nvSpPr>
        <p:spPr>
          <a:xfrm>
            <a:off x="2926719" y="3180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Analyze outputs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96" name="Google Shape;196;g35679015cf6_0_52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97" name="Google Shape;197;g35679015cf6_0_52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98" name="Google Shape;198;g35679015cf6_0_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8063" y="2981750"/>
            <a:ext cx="15790325" cy="3119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568605610c_0_0"/>
          <p:cNvSpPr/>
          <p:nvPr/>
        </p:nvSpPr>
        <p:spPr>
          <a:xfrm rot="10800000">
            <a:off x="-182400" y="-175275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204" name="Google Shape;204;g3568605610c_0_0"/>
          <p:cNvSpPr/>
          <p:nvPr/>
        </p:nvSpPr>
        <p:spPr>
          <a:xfrm>
            <a:off x="8663659" y="6071953"/>
            <a:ext cx="960682" cy="1052540"/>
          </a:xfrm>
          <a:custGeom>
            <a:rect b="b" l="l" r="r" t="t"/>
            <a:pathLst>
              <a:path extrusionOk="0" h="1052540" w="960682">
                <a:moveTo>
                  <a:pt x="0" y="0"/>
                </a:moveTo>
                <a:lnTo>
                  <a:pt x="960682" y="0"/>
                </a:lnTo>
                <a:lnTo>
                  <a:pt x="960682" y="1052541"/>
                </a:lnTo>
                <a:lnTo>
                  <a:pt x="0" y="10525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g3568605610c_0_0"/>
          <p:cNvSpPr/>
          <p:nvPr/>
        </p:nvSpPr>
        <p:spPr>
          <a:xfrm>
            <a:off x="4994936" y="7891202"/>
            <a:ext cx="1268693" cy="1211025"/>
          </a:xfrm>
          <a:custGeom>
            <a:rect b="b" l="l" r="r" t="t"/>
            <a:pathLst>
              <a:path extrusionOk="0" h="1211025" w="1268693">
                <a:moveTo>
                  <a:pt x="0" y="0"/>
                </a:moveTo>
                <a:lnTo>
                  <a:pt x="1268693" y="0"/>
                </a:lnTo>
                <a:lnTo>
                  <a:pt x="1268693" y="1211025"/>
                </a:lnTo>
                <a:lnTo>
                  <a:pt x="0" y="1211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g3568605610c_0_0"/>
          <p:cNvSpPr/>
          <p:nvPr/>
        </p:nvSpPr>
        <p:spPr>
          <a:xfrm>
            <a:off x="12106315" y="7936159"/>
            <a:ext cx="1104804" cy="1121111"/>
          </a:xfrm>
          <a:custGeom>
            <a:rect b="b" l="l" r="r" t="t"/>
            <a:pathLst>
              <a:path extrusionOk="0" h="1121111" w="1104804">
                <a:moveTo>
                  <a:pt x="0" y="0"/>
                </a:moveTo>
                <a:lnTo>
                  <a:pt x="1104805" y="0"/>
                </a:lnTo>
                <a:lnTo>
                  <a:pt x="1104805" y="1121111"/>
                </a:lnTo>
                <a:lnTo>
                  <a:pt x="0" y="11211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g3568605610c_0_0"/>
          <p:cNvSpPr txBox="1"/>
          <p:nvPr/>
        </p:nvSpPr>
        <p:spPr>
          <a:xfrm>
            <a:off x="2926719" y="318008"/>
            <a:ext cx="11553000" cy="40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rPr b="1" lang="en-US" sz="6947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Analyze outputs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sz="6947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indent="0" lvl="0" marL="0" marR="0" rtl="0" algn="ctr">
              <a:lnSpc>
                <a:spcPct val="13800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47"/>
              <a:buFont typeface="Arial"/>
              <a:buNone/>
            </a:pPr>
            <a:r>
              <a:t/>
            </a:r>
            <a:endParaRPr b="1" i="0" sz="6947" u="none" cap="none" strike="noStrike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208" name="Google Shape;208;g3568605610c_0_0"/>
          <p:cNvSpPr/>
          <p:nvPr/>
        </p:nvSpPr>
        <p:spPr>
          <a:xfrm>
            <a:off x="14479722" y="-4833750"/>
            <a:ext cx="7616557" cy="7815497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7"/>
                </a:lnTo>
                <a:lnTo>
                  <a:pt x="0" y="78154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g3568605610c_0_0"/>
          <p:cNvSpPr/>
          <p:nvPr/>
        </p:nvSpPr>
        <p:spPr>
          <a:xfrm rot="-4179716">
            <a:off x="-4107483" y="6526406"/>
            <a:ext cx="7615272" cy="7814178"/>
          </a:xfrm>
          <a:custGeom>
            <a:rect b="b" l="l" r="r" t="t"/>
            <a:pathLst>
              <a:path extrusionOk="0" h="7815497" w="7616557">
                <a:moveTo>
                  <a:pt x="0" y="0"/>
                </a:moveTo>
                <a:lnTo>
                  <a:pt x="7616556" y="0"/>
                </a:lnTo>
                <a:lnTo>
                  <a:pt x="7616556" y="7815496"/>
                </a:lnTo>
                <a:lnTo>
                  <a:pt x="0" y="78154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10" name="Google Shape;210;g3568605610c_0_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5626" y="2087850"/>
            <a:ext cx="17336749" cy="64854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0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7" l="0" r="0" t="-38881"/>
            </a:stretch>
          </a:blipFill>
          <a:ln>
            <a:noFill/>
          </a:ln>
        </p:spPr>
      </p:sp>
      <p:sp>
        <p:nvSpPr>
          <p:cNvPr id="220" name="Google Shape;220;p10"/>
          <p:cNvSpPr/>
          <p:nvPr/>
        </p:nvSpPr>
        <p:spPr>
          <a:xfrm rot="-10584138">
            <a:off x="14022961" y="-4833919"/>
            <a:ext cx="20110012" cy="18908370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1" name="Google Shape;221;p10"/>
          <p:cNvSpPr txBox="1"/>
          <p:nvPr/>
        </p:nvSpPr>
        <p:spPr>
          <a:xfrm>
            <a:off x="1561733" y="2143145"/>
            <a:ext cx="8097600" cy="11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lang="en-US" sz="7432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Hands 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0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3" name="Google Shape;223;p10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4" name="Google Shape;224;p10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5" name="Google Shape;225;p10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6" name="Google Shape;226;p10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7" name="Google Shape;227;p10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8" name="Google Shape;228;p10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29" name="Google Shape;229;p10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8" l="0" r="0" t="-2160"/>
            </a:stretch>
          </a:blipFill>
          <a:ln>
            <a:noFill/>
          </a:ln>
        </p:spPr>
      </p:sp>
      <p:sp>
        <p:nvSpPr>
          <p:cNvPr id="230" name="Google Shape;230;p10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1" name="Google Shape;231;p10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2" name="Google Shape;232;p10"/>
          <p:cNvSpPr txBox="1"/>
          <p:nvPr/>
        </p:nvSpPr>
        <p:spPr>
          <a:xfrm>
            <a:off x="1159350" y="3909200"/>
            <a:ext cx="16809600" cy="6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Your mission:</a:t>
            </a:r>
            <a:endParaRPr sz="23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b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Follow 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this 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presentation 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and the 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handbook 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(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https://docs.google.com/document/d/1TaEKu4fmXjR0nPVU_rB5BKxXWu_I-oj9cHaotPzbTBc/edit?tab=t.0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) as your guide, in the end of this task, 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modify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the existing code so that your sensor takes a new reading every </a:t>
            </a:r>
            <a:r>
              <a:rPr b="1"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5 seconds </a:t>
            </a: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instead of the default timing.</a:t>
            </a:r>
            <a:endParaRPr sz="23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-Explore the code and locate the section that controls timing between measurements.</a:t>
            </a:r>
            <a:endParaRPr sz="23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 -Tip: You're looking for something related to delay() or millis() comparison logic.</a:t>
            </a:r>
            <a:endParaRPr sz="23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386">
                <a:solidFill>
                  <a:srgbClr val="100F0D"/>
                </a:solidFill>
                <a:latin typeface="Montserrat"/>
                <a:ea typeface="Montserrat"/>
                <a:cs typeface="Montserrat"/>
                <a:sym typeface="Montserrat"/>
              </a:rPr>
              <a:t>Can you make the sensor work on your own schedule?</a:t>
            </a:r>
            <a:endParaRPr sz="23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sz="2186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685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1" i="0" sz="2186" u="none" cap="none" strike="noStrike">
              <a:solidFill>
                <a:srgbClr val="100F0D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86"/>
              <a:buFont typeface="Arial"/>
              <a:buNone/>
            </a:pPr>
            <a:r>
              <a:t/>
            </a:r>
            <a:endParaRPr b="0" i="0" sz="2186" u="none" cap="none" strike="noStrike">
              <a:solidFill>
                <a:srgbClr val="100F0D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568605610c_0_13"/>
          <p:cNvSpPr/>
          <p:nvPr/>
        </p:nvSpPr>
        <p:spPr>
          <a:xfrm rot="10800000"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879" l="0" r="0" t="-38879"/>
            </a:stretch>
          </a:blipFill>
          <a:ln>
            <a:noFill/>
          </a:ln>
        </p:spPr>
      </p:sp>
      <p:sp>
        <p:nvSpPr>
          <p:cNvPr id="238" name="Google Shape;238;g3568605610c_0_13"/>
          <p:cNvSpPr/>
          <p:nvPr/>
        </p:nvSpPr>
        <p:spPr>
          <a:xfrm rot="-10584138">
            <a:off x="14015482" y="-4830460"/>
            <a:ext cx="20110012" cy="18904449"/>
          </a:xfrm>
          <a:custGeom>
            <a:rect b="b" l="l" r="r" t="t"/>
            <a:pathLst>
              <a:path extrusionOk="0" h="24664199" w="24036383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g3568605610c_0_13"/>
          <p:cNvSpPr txBox="1"/>
          <p:nvPr/>
        </p:nvSpPr>
        <p:spPr>
          <a:xfrm>
            <a:off x="1561733" y="2143145"/>
            <a:ext cx="8097600" cy="27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THANK'S FOR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3799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32"/>
              <a:buFont typeface="Arial"/>
              <a:buNone/>
            </a:pPr>
            <a:r>
              <a:rPr b="1" i="0" lang="en-US" sz="7432" u="none" cap="none" strike="noStrike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YOUR ATTENTION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g3568605610c_0_13"/>
          <p:cNvSpPr/>
          <p:nvPr/>
        </p:nvSpPr>
        <p:spPr>
          <a:xfrm flipH="1">
            <a:off x="-4254153" y="7476061"/>
            <a:ext cx="11881594" cy="3564478"/>
          </a:xfrm>
          <a:custGeom>
            <a:rect b="b" l="l" r="r" t="t"/>
            <a:pathLst>
              <a:path extrusionOk="0" h="3564478" w="11881594">
                <a:moveTo>
                  <a:pt x="11881594" y="0"/>
                </a:moveTo>
                <a:lnTo>
                  <a:pt x="0" y="0"/>
                </a:lnTo>
                <a:lnTo>
                  <a:pt x="0" y="3564478"/>
                </a:lnTo>
                <a:lnTo>
                  <a:pt x="11881594" y="3564478"/>
                </a:lnTo>
                <a:lnTo>
                  <a:pt x="11881594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g3568605610c_0_13"/>
          <p:cNvSpPr/>
          <p:nvPr/>
        </p:nvSpPr>
        <p:spPr>
          <a:xfrm>
            <a:off x="0" y="0"/>
            <a:ext cx="5951546" cy="1272400"/>
          </a:xfrm>
          <a:custGeom>
            <a:rect b="b" l="l" r="r" t="t"/>
            <a:pathLst>
              <a:path extrusionOk="0" h="1272400" w="5951546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g3568605610c_0_13"/>
          <p:cNvSpPr/>
          <p:nvPr/>
        </p:nvSpPr>
        <p:spPr>
          <a:xfrm>
            <a:off x="7771511" y="9316747"/>
            <a:ext cx="1833686" cy="558048"/>
          </a:xfrm>
          <a:custGeom>
            <a:rect b="b" l="l" r="r" t="t"/>
            <a:pathLst>
              <a:path extrusionOk="0" h="558048" w="1833686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3" name="Google Shape;243;g3568605610c_0_13"/>
          <p:cNvSpPr/>
          <p:nvPr/>
        </p:nvSpPr>
        <p:spPr>
          <a:xfrm>
            <a:off x="9803767" y="9263300"/>
            <a:ext cx="724023" cy="664943"/>
          </a:xfrm>
          <a:custGeom>
            <a:rect b="b" l="l" r="r" t="t"/>
            <a:pathLst>
              <a:path extrusionOk="0" h="664943" w="724023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4" name="Google Shape;244;g3568605610c_0_13"/>
          <p:cNvSpPr/>
          <p:nvPr/>
        </p:nvSpPr>
        <p:spPr>
          <a:xfrm>
            <a:off x="10726360" y="9231941"/>
            <a:ext cx="828768" cy="727660"/>
          </a:xfrm>
          <a:custGeom>
            <a:rect b="b" l="l" r="r" t="t"/>
            <a:pathLst>
              <a:path extrusionOk="0" h="727660" w="828768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5" name="Google Shape;245;g3568605610c_0_13"/>
          <p:cNvSpPr/>
          <p:nvPr/>
        </p:nvSpPr>
        <p:spPr>
          <a:xfrm>
            <a:off x="12861137" y="9397793"/>
            <a:ext cx="2447936" cy="395956"/>
          </a:xfrm>
          <a:custGeom>
            <a:rect b="b" l="l" r="r" t="t"/>
            <a:pathLst>
              <a:path extrusionOk="0" h="395956" w="2447936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6" name="Google Shape;246;g3568605610c_0_13"/>
          <p:cNvSpPr/>
          <p:nvPr/>
        </p:nvSpPr>
        <p:spPr>
          <a:xfrm>
            <a:off x="16789735" y="9346334"/>
            <a:ext cx="1450759" cy="498873"/>
          </a:xfrm>
          <a:custGeom>
            <a:rect b="b" l="l" r="r" t="t"/>
            <a:pathLst>
              <a:path extrusionOk="0" h="498873" w="1450759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7" name="Google Shape;247;g3568605610c_0_13"/>
          <p:cNvSpPr/>
          <p:nvPr/>
        </p:nvSpPr>
        <p:spPr>
          <a:xfrm>
            <a:off x="15507643" y="9301506"/>
            <a:ext cx="1083522" cy="588530"/>
          </a:xfrm>
          <a:custGeom>
            <a:rect b="b" l="l" r="r" t="t"/>
            <a:pathLst>
              <a:path extrusionOk="0" h="588530" w="1083522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8" name="Google Shape;248;g3568605610c_0_13"/>
          <p:cNvSpPr/>
          <p:nvPr/>
        </p:nvSpPr>
        <p:spPr>
          <a:xfrm>
            <a:off x="11753699" y="9160185"/>
            <a:ext cx="908869" cy="871172"/>
          </a:xfrm>
          <a:custGeom>
            <a:rect b="b" l="l" r="r" t="t"/>
            <a:pathLst>
              <a:path extrusionOk="0" h="871172" w="908869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2159" l="0" r="0" t="-2159"/>
            </a:stretch>
          </a:blipFill>
          <a:ln>
            <a:noFill/>
          </a:ln>
        </p:spPr>
      </p:sp>
      <p:sp>
        <p:nvSpPr>
          <p:cNvPr id="249" name="Google Shape;249;g3568605610c_0_13"/>
          <p:cNvSpPr/>
          <p:nvPr/>
        </p:nvSpPr>
        <p:spPr>
          <a:xfrm>
            <a:off x="204824" y="9536594"/>
            <a:ext cx="2536842" cy="520053"/>
          </a:xfrm>
          <a:custGeom>
            <a:rect b="b" l="l" r="r" t="t"/>
            <a:pathLst>
              <a:path extrusionOk="0" h="520053" w="2536842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50" name="Google Shape;250;g3568605610c_0_13"/>
          <p:cNvSpPr/>
          <p:nvPr/>
        </p:nvSpPr>
        <p:spPr>
          <a:xfrm>
            <a:off x="2645486" y="9397793"/>
            <a:ext cx="2584111" cy="734283"/>
          </a:xfrm>
          <a:custGeom>
            <a:rect b="b" l="l" r="r" t="t"/>
            <a:pathLst>
              <a:path extrusionOk="0" h="734283" w="2584111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