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0287000" cx="18288000"/>
  <p:notesSz cx="6858000" cy="9144000"/>
  <p:embeddedFontLst>
    <p:embeddedFont>
      <p:font typeface="Montserrat"/>
      <p:regular r:id="rId17"/>
      <p:bold r:id="rId18"/>
      <p:italic r:id="rId19"/>
      <p:boldItalic r:id="rId20"/>
    </p:embeddedFont>
    <p:embeddedFont>
      <p:font typeface="Arial Narrow"/>
      <p:regular r:id="rId21"/>
      <p:bold r:id="rId22"/>
      <p:italic r:id="rId23"/>
      <p:boldItalic r:id="rId24"/>
    </p:embeddedFont>
    <p:embeddedFont>
      <p:font typeface="Montserrat Light"/>
      <p:regular r:id="rId25"/>
      <p:bold r:id="rId26"/>
      <p:italic r:id="rId27"/>
      <p:boldItalic r:id="rId28"/>
    </p:embeddedFont>
    <p:embeddedFont>
      <p:font typeface="Oswald"/>
      <p:regular r:id="rId29"/>
      <p:bold r:id="rId30"/>
    </p:embeddedFont>
    <p:embeddedFont>
      <p:font typeface="DM Sans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Italic.fntdata"/><Relationship Id="rId22" Type="http://schemas.openxmlformats.org/officeDocument/2006/relationships/font" Target="fonts/ArialNarrow-bold.fntdata"/><Relationship Id="rId21" Type="http://schemas.openxmlformats.org/officeDocument/2006/relationships/font" Target="fonts/ArialNarrow-regular.fntdata"/><Relationship Id="rId24" Type="http://schemas.openxmlformats.org/officeDocument/2006/relationships/font" Target="fonts/ArialNarrow-boldItalic.fntdata"/><Relationship Id="rId23" Type="http://schemas.openxmlformats.org/officeDocument/2006/relationships/font" Target="fonts/ArialNarrow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Light-bold.fntdata"/><Relationship Id="rId25" Type="http://schemas.openxmlformats.org/officeDocument/2006/relationships/font" Target="fonts/MontserratLight-regular.fntdata"/><Relationship Id="rId28" Type="http://schemas.openxmlformats.org/officeDocument/2006/relationships/font" Target="fonts/MontserratLight-boldItalic.fntdata"/><Relationship Id="rId27" Type="http://schemas.openxmlformats.org/officeDocument/2006/relationships/font" Target="fonts/Montserrat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swal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DMSans-regular.fntdata"/><Relationship Id="rId30" Type="http://schemas.openxmlformats.org/officeDocument/2006/relationships/font" Target="fonts/Oswald-bold.fntdata"/><Relationship Id="rId11" Type="http://schemas.openxmlformats.org/officeDocument/2006/relationships/slide" Target="slides/slide6.xml"/><Relationship Id="rId33" Type="http://schemas.openxmlformats.org/officeDocument/2006/relationships/font" Target="fonts/DMSans-italic.fntdata"/><Relationship Id="rId10" Type="http://schemas.openxmlformats.org/officeDocument/2006/relationships/slide" Target="slides/slide5.xml"/><Relationship Id="rId32" Type="http://schemas.openxmlformats.org/officeDocument/2006/relationships/font" Target="fonts/DMSans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DMSans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Montserrat-regular.fntdata"/><Relationship Id="rId16" Type="http://schemas.openxmlformats.org/officeDocument/2006/relationships/slide" Target="slides/slide11.xml"/><Relationship Id="rId19" Type="http://schemas.openxmlformats.org/officeDocument/2006/relationships/font" Target="fonts/Montserrat-italic.fntdata"/><Relationship Id="rId18" Type="http://schemas.openxmlformats.org/officeDocument/2006/relationships/font" Target="fonts/Montserr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This is the "first proof of life" for your ESP8266 — a simple yet critical milestone.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Explicar o que é o hello world</a:t>
            </a:r>
            <a:br>
              <a:rPr lang="en-US"/>
            </a:b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Just like in any new embedded project, we want to verify that the board is functioning and we can communicate with it.</a:t>
            </a:r>
            <a:br>
              <a:rPr lang="en-US"/>
            </a:b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/>
              <a:t>Uploading a "Hello, World!" sketch confirms that the development environment is correctly set up, the board is operational, and the USB connection works.</a:t>
            </a:r>
            <a:br>
              <a:rPr lang="en-US"/>
            </a:b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These steps are essential because they form the complete setup pipeline from scratch to successful code upload.</a:t>
            </a:r>
            <a:br>
              <a:rPr lang="en-US"/>
            </a:b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Each step builds on the previous one — missing or misconfiguring any part can lead to frustrating errors.</a:t>
            </a:r>
            <a:br>
              <a:rPr lang="en-US"/>
            </a:b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By following them in order, we ensure a smooth experience getting started with ESP8266 development.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We are using the Arduino IDE because it is beginner-friendly, cross-platform, and has great community support.</a:t>
            </a:r>
            <a:br>
              <a:rPr lang="en-US"/>
            </a:b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Unlike other IDEs, Arduino simplifies the process of writing, compiling, and uploading code with minimal setup.</a:t>
            </a:r>
            <a:br>
              <a:rPr lang="en-US"/>
            </a:b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It also has built-in support for serial monitoring, libraries, and board management — which we’ll need throughout this process.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5662d21c7d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The "Board Manager" is a tool in the Arduino IDE that allows you to install and manage support packages for different microcontroller boards.</a:t>
            </a:r>
            <a:br>
              <a:rPr lang="en-US"/>
            </a:b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By adding this URL, we are telling the IDE where to find the package that includes definitions, settings, and tools to work with ESP8266-based boards.</a:t>
            </a:r>
            <a:br>
              <a:rPr lang="en-US"/>
            </a:b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Without this step, the IDE won’t recognize your NodeMCU as a valid board.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9" name="Google Shape;129;g35662d21c7d_1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5662d21c7d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Selecting </a:t>
            </a:r>
            <a:r>
              <a:rPr b="1" lang="en-US">
                <a:solidFill>
                  <a:schemeClr val="dk1"/>
                </a:solidFill>
              </a:rPr>
              <a:t>NodeMCU 1.0 (ESP-12E Module)</a:t>
            </a:r>
            <a:r>
              <a:rPr lang="en-US">
                <a:solidFill>
                  <a:schemeClr val="dk1"/>
                </a:solidFill>
              </a:rPr>
              <a:t> ensures the IDE compiles the code for the correct hardware.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Different ESP8266 boards can have different pin mappings, flash sizes, or features.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This step ensures compatibility between our code and the board we are physically using.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2" name="Google Shape;142;g35662d21c7d_1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5662d21c7d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You’ll refer to the handbook for installation steps, but here’s why this is crucial: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We are installing the </a:t>
            </a:r>
            <a:r>
              <a:rPr b="1" lang="en-US">
                <a:solidFill>
                  <a:schemeClr val="dk1"/>
                </a:solidFill>
              </a:rPr>
              <a:t>CP210x USB-to-UART Bridge driver</a:t>
            </a:r>
            <a:r>
              <a:rPr lang="en-US">
                <a:solidFill>
                  <a:schemeClr val="dk1"/>
                </a:solidFill>
              </a:rPr>
              <a:t>, which enables your computer to communicate with the ESP8266 over USB.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Without it, the computer won't recognize the board or assign it a COM port, which is necessary to upload any code.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It's a one-time setup, but absolutely essential.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g35662d21c7d_3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5662d21c7d_1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These settings determine how your code is compiled and how it’s transferred to the board.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>
                <a:solidFill>
                  <a:schemeClr val="dk1"/>
                </a:solidFill>
              </a:rPr>
              <a:t>Flash Size (4MB FS:2MB OTA:~1019KB):</a:t>
            </a:r>
            <a:r>
              <a:rPr lang="en-US">
                <a:solidFill>
                  <a:schemeClr val="dk1"/>
                </a:solidFill>
              </a:rPr>
              <a:t> Total memory for code and OTA updates; 2MB allocated for the filesystem and ~1MB for Over-the-Air updates.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>
                <a:solidFill>
                  <a:schemeClr val="dk1"/>
                </a:solidFill>
              </a:rPr>
              <a:t>CPU Frequency (80 MHz):</a:t>
            </a:r>
            <a:r>
              <a:rPr lang="en-US">
                <a:solidFill>
                  <a:schemeClr val="dk1"/>
                </a:solidFill>
              </a:rPr>
              <a:t> Processing speed. 80 MHz is sufficient and more stable for beginners; higher speeds can cause instability.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>
                <a:solidFill>
                  <a:schemeClr val="dk1"/>
                </a:solidFill>
              </a:rPr>
              <a:t>Upload Speed (115200):</a:t>
            </a:r>
            <a:r>
              <a:rPr lang="en-US">
                <a:solidFill>
                  <a:schemeClr val="dk1"/>
                </a:solidFill>
              </a:rPr>
              <a:t> The baud rate used to upload code. 115200 is fast and reliable.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>
                <a:solidFill>
                  <a:schemeClr val="dk1"/>
                </a:solidFill>
              </a:rPr>
              <a:t>Port:</a:t>
            </a:r>
            <a:r>
              <a:rPr lang="en-US">
                <a:solidFill>
                  <a:schemeClr val="dk1"/>
                </a:solidFill>
              </a:rPr>
              <a:t> This must match the COM port assigned to your device in Device Manager. It’s how your IDE knows which device to upload to.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g35662d21c7d_1_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662d21c7d_3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g35662d21c7d_3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5662d21c7d_3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4" name="Google Shape;194;g35662d21c7d_3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5783d09e56_2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g35783d09e56_2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4" name="Google Shape;224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13.png"/><Relationship Id="rId5" Type="http://schemas.openxmlformats.org/officeDocument/2006/relationships/image" Target="../media/image6.png"/><Relationship Id="rId6" Type="http://schemas.openxmlformats.org/officeDocument/2006/relationships/image" Target="../media/image1.png"/><Relationship Id="rId7" Type="http://schemas.openxmlformats.org/officeDocument/2006/relationships/image" Target="../media/image4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11.png"/><Relationship Id="rId5" Type="http://schemas.openxmlformats.org/officeDocument/2006/relationships/hyperlink" Target="https://docs.google.com/document/d/1kQgIg533Jtssm3LG2PeQFb5hlb1OKwSLQl-dx8GvcHM/edit?tab=t.0#heading=h.n04mvxuu75iz" TargetMode="External"/><Relationship Id="rId6" Type="http://schemas.openxmlformats.org/officeDocument/2006/relationships/hyperlink" Target="https://docs.google.com/document/d/1kQgIg533Jtssm3LG2PeQFb5hlb1OKwSLQl-dx8GvcHM/edit?tab=t.0#heading=h.n04mvxuu75iz" TargetMode="External"/><Relationship Id="rId7" Type="http://schemas.openxmlformats.org/officeDocument/2006/relationships/hyperlink" Target="https://docs.google.com/document/d/1kQgIg533Jtssm3LG2PeQFb5hlb1OKwSLQl-dx8GvcHM/edit?tab=t.0#heading=h.bvkt4zzdqax6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5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13.png"/><Relationship Id="rId8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15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13.png"/><Relationship Id="rId8" Type="http://schemas.openxmlformats.org/officeDocument/2006/relationships/hyperlink" Target="http://arduino.esp8266.com/stable/package_esp8266com_index.json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5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13.png"/><Relationship Id="rId8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5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13.png"/><Relationship Id="rId8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5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13.png"/><Relationship Id="rId8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14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13.png"/><Relationship Id="rId8" Type="http://schemas.openxmlformats.org/officeDocument/2006/relationships/image" Target="../media/image2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5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13.png"/><Relationship Id="rId8" Type="http://schemas.openxmlformats.org/officeDocument/2006/relationships/image" Target="../media/image22.pn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31.png"/><Relationship Id="rId10" Type="http://schemas.openxmlformats.org/officeDocument/2006/relationships/image" Target="../media/image27.png"/><Relationship Id="rId13" Type="http://schemas.openxmlformats.org/officeDocument/2006/relationships/image" Target="../media/image1.png"/><Relationship Id="rId1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13.png"/><Relationship Id="rId9" Type="http://schemas.openxmlformats.org/officeDocument/2006/relationships/image" Target="../media/image30.png"/><Relationship Id="rId14" Type="http://schemas.openxmlformats.org/officeDocument/2006/relationships/image" Target="../media/image40.png"/><Relationship Id="rId5" Type="http://schemas.openxmlformats.org/officeDocument/2006/relationships/image" Target="../media/image6.png"/><Relationship Id="rId6" Type="http://schemas.openxmlformats.org/officeDocument/2006/relationships/image" Target="../media/image16.png"/><Relationship Id="rId7" Type="http://schemas.openxmlformats.org/officeDocument/2006/relationships/image" Target="../media/image20.png"/><Relationship Id="rId8" Type="http://schemas.openxmlformats.org/officeDocument/2006/relationships/image" Target="../media/image37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27.png"/><Relationship Id="rId10" Type="http://schemas.openxmlformats.org/officeDocument/2006/relationships/image" Target="../media/image30.png"/><Relationship Id="rId13" Type="http://schemas.openxmlformats.org/officeDocument/2006/relationships/image" Target="../media/image33.png"/><Relationship Id="rId1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13.png"/><Relationship Id="rId9" Type="http://schemas.openxmlformats.org/officeDocument/2006/relationships/image" Target="../media/image37.png"/><Relationship Id="rId15" Type="http://schemas.openxmlformats.org/officeDocument/2006/relationships/image" Target="../media/image40.png"/><Relationship Id="rId14" Type="http://schemas.openxmlformats.org/officeDocument/2006/relationships/image" Target="../media/image1.png"/><Relationship Id="rId5" Type="http://schemas.openxmlformats.org/officeDocument/2006/relationships/image" Target="../media/image39.png"/><Relationship Id="rId6" Type="http://schemas.openxmlformats.org/officeDocument/2006/relationships/image" Target="../media/image6.png"/><Relationship Id="rId7" Type="http://schemas.openxmlformats.org/officeDocument/2006/relationships/image" Target="../media/image16.png"/><Relationship Id="rId8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0" l="0" r="0" t="-38884"/>
            </a:stretch>
          </a:blipFill>
          <a:ln>
            <a:noFill/>
          </a:ln>
        </p:spPr>
      </p:sp>
      <p:sp>
        <p:nvSpPr>
          <p:cNvPr id="85" name="Google Shape;85;p13"/>
          <p:cNvSpPr/>
          <p:nvPr/>
        </p:nvSpPr>
        <p:spPr>
          <a:xfrm rot="7659121">
            <a:off x="15091031" y="5585714"/>
            <a:ext cx="7629294" cy="7828566"/>
          </a:xfrm>
          <a:custGeom>
            <a:rect b="b" l="l" r="r" t="t"/>
            <a:pathLst>
              <a:path extrusionOk="0" h="7828566" w="7629294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6" name="Google Shape;86;p13"/>
          <p:cNvGrpSpPr/>
          <p:nvPr/>
        </p:nvGrpSpPr>
        <p:grpSpPr>
          <a:xfrm>
            <a:off x="4236347" y="3103606"/>
            <a:ext cx="9815307" cy="4307509"/>
            <a:chOff x="0" y="-19050"/>
            <a:chExt cx="1895495" cy="831850"/>
          </a:xfrm>
        </p:grpSpPr>
        <p:sp>
          <p:nvSpPr>
            <p:cNvPr id="87" name="Google Shape;87;p13"/>
            <p:cNvSpPr/>
            <p:nvPr/>
          </p:nvSpPr>
          <p:spPr>
            <a:xfrm>
              <a:off x="0" y="0"/>
              <a:ext cx="1895495" cy="812800"/>
            </a:xfrm>
            <a:custGeom>
              <a:rect b="b" l="l" r="r" t="t"/>
              <a:pathLst>
                <a:path extrusionOk="0" h="812800" w="1895495">
                  <a:moveTo>
                    <a:pt x="0" y="0"/>
                  </a:moveTo>
                  <a:lnTo>
                    <a:pt x="1895495" y="0"/>
                  </a:lnTo>
                  <a:lnTo>
                    <a:pt x="1895495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88" name="Google Shape;88;p13"/>
            <p:cNvSpPr txBox="1"/>
            <p:nvPr/>
          </p:nvSpPr>
          <p:spPr>
            <a:xfrm>
              <a:off x="0" y="-19050"/>
              <a:ext cx="1895495" cy="8318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" name="Google Shape;89;p13"/>
          <p:cNvSpPr/>
          <p:nvPr/>
        </p:nvSpPr>
        <p:spPr>
          <a:xfrm>
            <a:off x="0" y="0"/>
            <a:ext cx="11057602" cy="2364039"/>
          </a:xfrm>
          <a:custGeom>
            <a:rect b="b" l="l" r="r" t="t"/>
            <a:pathLst>
              <a:path extrusionOk="0" h="2364039" w="11057602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3"/>
          <p:cNvSpPr txBox="1"/>
          <p:nvPr/>
        </p:nvSpPr>
        <p:spPr>
          <a:xfrm>
            <a:off x="4236347" y="4348786"/>
            <a:ext cx="9815400" cy="54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43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“Hello, World!” with ESP8266</a:t>
            </a:r>
            <a:endParaRPr b="1" sz="13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38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437"/>
              <a:buFont typeface="Arial"/>
              <a:buNone/>
            </a:pPr>
            <a:r>
              <a:t/>
            </a:r>
            <a:endParaRPr b="1" sz="1643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4236347" y="3438109"/>
            <a:ext cx="9815400" cy="15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86"/>
              <a:buFont typeface="Arial"/>
              <a:buNone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First proof of life </a:t>
            </a:r>
            <a:endParaRPr b="1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3803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62"/>
              <a:buFont typeface="Arial"/>
              <a:buNone/>
            </a:pPr>
            <a:r>
              <a:t/>
            </a:r>
            <a:endParaRPr b="1" sz="7062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204824" y="9397101"/>
            <a:ext cx="2536842" cy="520053"/>
          </a:xfrm>
          <a:custGeom>
            <a:rect b="b" l="l" r="r" t="t"/>
            <a:pathLst>
              <a:path extrusionOk="0" h="520053" w="2536842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3" name="Google Shape;93;p13"/>
          <p:cNvSpPr/>
          <p:nvPr/>
        </p:nvSpPr>
        <p:spPr>
          <a:xfrm>
            <a:off x="2645486" y="9258300"/>
            <a:ext cx="2584111" cy="734283"/>
          </a:xfrm>
          <a:custGeom>
            <a:rect b="b" l="l" r="r" t="t"/>
            <a:pathLst>
              <a:path extrusionOk="0" h="734283" w="2584111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4F5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/>
          <p:nvPr/>
        </p:nvSpPr>
        <p:spPr>
          <a:xfrm rot="7659121">
            <a:off x="-4012602" y="5585714"/>
            <a:ext cx="7629294" cy="7828566"/>
          </a:xfrm>
          <a:custGeom>
            <a:rect b="b" l="l" r="r" t="t"/>
            <a:pathLst>
              <a:path extrusionOk="0" h="7828566" w="7629294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9" name="Google Shape;99;p14"/>
          <p:cNvGrpSpPr/>
          <p:nvPr/>
        </p:nvGrpSpPr>
        <p:grpSpPr>
          <a:xfrm>
            <a:off x="5019325" y="2829372"/>
            <a:ext cx="1400494" cy="4475830"/>
            <a:chOff x="0" y="-19050"/>
            <a:chExt cx="368852" cy="1729188"/>
          </a:xfrm>
        </p:grpSpPr>
        <p:sp>
          <p:nvSpPr>
            <p:cNvPr id="100" name="Google Shape;100;p14"/>
            <p:cNvSpPr/>
            <p:nvPr/>
          </p:nvSpPr>
          <p:spPr>
            <a:xfrm>
              <a:off x="0" y="0"/>
              <a:ext cx="368852" cy="1710137"/>
            </a:xfrm>
            <a:custGeom>
              <a:rect b="b" l="l" r="r" t="t"/>
              <a:pathLst>
                <a:path extrusionOk="0" h="1710137" w="368852">
                  <a:moveTo>
                    <a:pt x="0" y="0"/>
                  </a:moveTo>
                  <a:lnTo>
                    <a:pt x="368852" y="0"/>
                  </a:lnTo>
                  <a:lnTo>
                    <a:pt x="368852" y="1710137"/>
                  </a:lnTo>
                  <a:lnTo>
                    <a:pt x="0" y="1710137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</p:sp>
        <p:sp>
          <p:nvSpPr>
            <p:cNvPr id="101" name="Google Shape;101;p14"/>
            <p:cNvSpPr txBox="1"/>
            <p:nvPr/>
          </p:nvSpPr>
          <p:spPr>
            <a:xfrm>
              <a:off x="0" y="-19050"/>
              <a:ext cx="368852" cy="17291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2" name="Google Shape;102;p14"/>
          <p:cNvSpPr txBox="1"/>
          <p:nvPr/>
        </p:nvSpPr>
        <p:spPr>
          <a:xfrm>
            <a:off x="4980992" y="1036994"/>
            <a:ext cx="7416941" cy="16837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81"/>
              <a:buFont typeface="Arial"/>
              <a:buNone/>
            </a:pPr>
            <a:r>
              <a:rPr b="1" i="0" lang="en-US" sz="9981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CONTENT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4"/>
          <p:cNvSpPr/>
          <p:nvPr/>
        </p:nvSpPr>
        <p:spPr>
          <a:xfrm rot="2016048">
            <a:off x="12243487" y="-1005305"/>
            <a:ext cx="10749463" cy="2687366"/>
          </a:xfrm>
          <a:custGeom>
            <a:rect b="b" l="l" r="r" t="t"/>
            <a:pathLst>
              <a:path extrusionOk="0" h="2687366" w="10749463">
                <a:moveTo>
                  <a:pt x="0" y="0"/>
                </a:moveTo>
                <a:lnTo>
                  <a:pt x="10749463" y="0"/>
                </a:lnTo>
                <a:lnTo>
                  <a:pt x="10749463" y="2687365"/>
                </a:lnTo>
                <a:lnTo>
                  <a:pt x="0" y="26873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" name="Google Shape;104;p14"/>
          <p:cNvSpPr txBox="1"/>
          <p:nvPr/>
        </p:nvSpPr>
        <p:spPr>
          <a:xfrm>
            <a:off x="5231353" y="3225185"/>
            <a:ext cx="937219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71"/>
              <a:buFont typeface="Arial"/>
              <a:buNone/>
            </a:pPr>
            <a:r>
              <a:rPr b="1" i="1" lang="en-US" sz="4271" u="none" cap="none" strike="noStrike">
                <a:solidFill>
                  <a:srgbClr val="363636"/>
                </a:solidFill>
                <a:latin typeface="Oswald"/>
                <a:ea typeface="Oswald"/>
                <a:cs typeface="Oswald"/>
                <a:sym typeface="Oswald"/>
              </a:rPr>
              <a:t>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4"/>
          <p:cNvSpPr txBox="1"/>
          <p:nvPr/>
        </p:nvSpPr>
        <p:spPr>
          <a:xfrm>
            <a:off x="5231353" y="4022304"/>
            <a:ext cx="937219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71"/>
              <a:buFont typeface="Arial"/>
              <a:buNone/>
            </a:pPr>
            <a:r>
              <a:rPr b="1" i="1" lang="en-US" sz="4271" u="none" cap="none" strike="noStrike">
                <a:solidFill>
                  <a:srgbClr val="363636"/>
                </a:solidFill>
                <a:latin typeface="Oswald"/>
                <a:ea typeface="Oswald"/>
                <a:cs typeface="Oswald"/>
                <a:sym typeface="Oswald"/>
              </a:rPr>
              <a:t>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4"/>
          <p:cNvSpPr txBox="1"/>
          <p:nvPr/>
        </p:nvSpPr>
        <p:spPr>
          <a:xfrm>
            <a:off x="5231353" y="4903461"/>
            <a:ext cx="937219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71"/>
              <a:buFont typeface="Arial"/>
              <a:buNone/>
            </a:pPr>
            <a:r>
              <a:rPr b="1" i="1" lang="en-US" sz="4271" u="none" cap="none" strike="noStrike">
                <a:solidFill>
                  <a:srgbClr val="363636"/>
                </a:solidFill>
                <a:latin typeface="Oswald"/>
                <a:ea typeface="Oswald"/>
                <a:cs typeface="Oswald"/>
                <a:sym typeface="Oswald"/>
              </a:rPr>
              <a:t>03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4"/>
          <p:cNvSpPr txBox="1"/>
          <p:nvPr/>
        </p:nvSpPr>
        <p:spPr>
          <a:xfrm>
            <a:off x="5231353" y="5700580"/>
            <a:ext cx="937219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71"/>
              <a:buFont typeface="Arial"/>
              <a:buNone/>
            </a:pPr>
            <a:r>
              <a:rPr b="1" i="1" lang="en-US" sz="4271" u="none" cap="none" strike="noStrike">
                <a:solidFill>
                  <a:srgbClr val="363636"/>
                </a:solidFill>
                <a:latin typeface="Oswald"/>
                <a:ea typeface="Oswald"/>
                <a:cs typeface="Oswald"/>
                <a:sym typeface="Oswald"/>
              </a:rPr>
              <a:t>04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4"/>
          <p:cNvSpPr txBox="1"/>
          <p:nvPr/>
        </p:nvSpPr>
        <p:spPr>
          <a:xfrm>
            <a:off x="5250954" y="6492957"/>
            <a:ext cx="937219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71"/>
              <a:buFont typeface="Arial"/>
              <a:buNone/>
            </a:pPr>
            <a:r>
              <a:rPr b="1" i="1" lang="en-US" sz="4271" u="none" cap="none" strike="noStrike">
                <a:solidFill>
                  <a:srgbClr val="363636"/>
                </a:solidFill>
                <a:latin typeface="Oswald"/>
                <a:ea typeface="Oswald"/>
                <a:cs typeface="Oswald"/>
                <a:sym typeface="Oswald"/>
              </a:rPr>
              <a:t>05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4"/>
          <p:cNvSpPr txBox="1"/>
          <p:nvPr/>
        </p:nvSpPr>
        <p:spPr>
          <a:xfrm>
            <a:off x="6513580" y="4156675"/>
            <a:ext cx="57906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24">
                <a:solidFill>
                  <a:srgbClr val="231F20"/>
                </a:solidFill>
                <a:uFill>
                  <a:noFill/>
                </a:uFill>
                <a:latin typeface="DM Sans"/>
                <a:ea typeface="DM Sans"/>
                <a:cs typeface="DM Sans"/>
                <a:sym typeface="DM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Add the ESP8266 Board UR</a:t>
            </a:r>
            <a:r>
              <a:rPr lang="en-US" sz="2186">
                <a:solidFill>
                  <a:srgbClr val="100F0D"/>
                </a:solidFill>
                <a:uFill>
                  <a:noFill/>
                </a:uFill>
                <a:latin typeface="Montserrat Light"/>
                <a:ea typeface="Montserrat Light"/>
                <a:cs typeface="Montserrat Light"/>
                <a:sym typeface="Montserrat L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4"/>
          <p:cNvSpPr txBox="1"/>
          <p:nvPr/>
        </p:nvSpPr>
        <p:spPr>
          <a:xfrm>
            <a:off x="6550830" y="4980218"/>
            <a:ext cx="60765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2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Select the Correct Board</a:t>
            </a:r>
            <a:endParaRPr sz="2524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1" name="Google Shape;111;p14"/>
          <p:cNvSpPr txBox="1"/>
          <p:nvPr/>
        </p:nvSpPr>
        <p:spPr>
          <a:xfrm>
            <a:off x="6550830" y="5834933"/>
            <a:ext cx="57906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2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Configure Board Settings</a:t>
            </a:r>
            <a:endParaRPr sz="2524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2" name="Google Shape;112;p14"/>
          <p:cNvSpPr txBox="1"/>
          <p:nvPr/>
        </p:nvSpPr>
        <p:spPr>
          <a:xfrm>
            <a:off x="6550830" y="6627301"/>
            <a:ext cx="60765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24">
                <a:solidFill>
                  <a:srgbClr val="231F20"/>
                </a:solidFill>
                <a:uFill>
                  <a:noFill/>
                </a:uFill>
                <a:latin typeface="DM Sans"/>
                <a:ea typeface="DM Sans"/>
                <a:cs typeface="DM Sans"/>
                <a:sym typeface="DM Sans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Upload the "Hello, World!" Sketch</a:t>
            </a:r>
            <a:endParaRPr sz="2524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3" name="Google Shape;113;p14"/>
          <p:cNvSpPr txBox="1"/>
          <p:nvPr/>
        </p:nvSpPr>
        <p:spPr>
          <a:xfrm>
            <a:off x="6550830" y="3244457"/>
            <a:ext cx="60765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99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24"/>
              <a:buFont typeface="Arial"/>
              <a:buNone/>
            </a:pPr>
            <a:r>
              <a:rPr lang="en-US" sz="252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Install the Arduino IDE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5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0" l="0" r="0" t="-38884"/>
            </a:stretch>
          </a:blipFill>
          <a:ln>
            <a:noFill/>
          </a:ln>
        </p:spPr>
      </p:sp>
      <p:sp>
        <p:nvSpPr>
          <p:cNvPr id="119" name="Google Shape;119;p15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15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1" name="Google Shape;121;p15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2" name="Google Shape;122;p15"/>
          <p:cNvSpPr txBox="1"/>
          <p:nvPr/>
        </p:nvSpPr>
        <p:spPr>
          <a:xfrm>
            <a:off x="2926744" y="1648808"/>
            <a:ext cx="11553000" cy="25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Install Arduino IDE</a:t>
            </a:r>
            <a:endParaRPr b="1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3" name="Google Shape;123;p15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4" name="Google Shape;124;p15"/>
          <p:cNvSpPr/>
          <p:nvPr/>
        </p:nvSpPr>
        <p:spPr>
          <a:xfrm rot="-4176364">
            <a:off x="-4105129" y="6530238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5" name="Google Shape;125;p15"/>
          <p:cNvSpPr txBox="1"/>
          <p:nvPr/>
        </p:nvSpPr>
        <p:spPr>
          <a:xfrm>
            <a:off x="1836286" y="3108300"/>
            <a:ext cx="13559100" cy="20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685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Go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the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following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link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and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download Arduino IDE: https://docs.arduino.cc/software/ide/</a:t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26" name="Google Shape;126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52975" y="3825800"/>
            <a:ext cx="11226750" cy="6326418"/>
          </a:xfrm>
          <a:prstGeom prst="rect">
            <a:avLst/>
          </a:prstGeom>
          <a:noFill/>
          <a:ln cap="flat" cmpd="sng" w="12700">
            <a:solidFill>
              <a:srgbClr val="666666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6"/>
          <p:cNvSpPr/>
          <p:nvPr/>
        </p:nvSpPr>
        <p:spPr>
          <a:xfrm rot="10800000">
            <a:off x="0" y="7075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7" l="0" r="0" t="-38877"/>
            </a:stretch>
          </a:blipFill>
          <a:ln>
            <a:noFill/>
          </a:ln>
        </p:spPr>
      </p:sp>
      <p:sp>
        <p:nvSpPr>
          <p:cNvPr id="132" name="Google Shape;132;p16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3" name="Google Shape;133;p16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4" name="Google Shape;134;p16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16"/>
          <p:cNvSpPr txBox="1"/>
          <p:nvPr/>
        </p:nvSpPr>
        <p:spPr>
          <a:xfrm>
            <a:off x="2926719" y="630033"/>
            <a:ext cx="11553000" cy="25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Add the ESP8266 Board URL</a:t>
            </a:r>
            <a:endParaRPr b="1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6" name="Google Shape;136;p16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7" name="Google Shape;137;p16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8" name="Google Shape;138;p16"/>
          <p:cNvSpPr txBox="1"/>
          <p:nvPr/>
        </p:nvSpPr>
        <p:spPr>
          <a:xfrm>
            <a:off x="2656961" y="2103650"/>
            <a:ext cx="13559100" cy="34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Go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to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File &gt; Preferences.</a:t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Scroll down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till you find the field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"Additional Board Manager URLs", add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this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URL:</a:t>
            </a:r>
            <a:b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n-US" sz="2186">
                <a:solidFill>
                  <a:srgbClr val="100F0D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http://arduino.esp8266.com/stable/package_esp8266com_index.json</a:t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685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39" name="Google Shape;139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356325" y="3651625"/>
            <a:ext cx="10567075" cy="6249875"/>
          </a:xfrm>
          <a:prstGeom prst="rect">
            <a:avLst/>
          </a:prstGeom>
          <a:noFill/>
          <a:ln cap="flat" cmpd="sng" w="12700">
            <a:solidFill>
              <a:srgbClr val="434343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7"/>
          <p:cNvSpPr/>
          <p:nvPr/>
        </p:nvSpPr>
        <p:spPr>
          <a:xfrm rot="10800000">
            <a:off x="-1472050" y="-1184775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7" l="0" r="0" t="-38877"/>
            </a:stretch>
          </a:blipFill>
          <a:ln>
            <a:noFill/>
          </a:ln>
        </p:spPr>
      </p:sp>
      <p:sp>
        <p:nvSpPr>
          <p:cNvPr id="145" name="Google Shape;145;p17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6" name="Google Shape;146;p17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7" name="Google Shape;147;p17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8" name="Google Shape;148;p17"/>
          <p:cNvSpPr txBox="1"/>
          <p:nvPr/>
        </p:nvSpPr>
        <p:spPr>
          <a:xfrm>
            <a:off x="2926719" y="630033"/>
            <a:ext cx="11553000" cy="25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Select the Correct Board</a:t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9" name="Google Shape;149;p17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0" name="Google Shape;150;p17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1" name="Google Shape;151;p17"/>
          <p:cNvSpPr txBox="1"/>
          <p:nvPr/>
        </p:nvSpPr>
        <p:spPr>
          <a:xfrm>
            <a:off x="2656961" y="2103650"/>
            <a:ext cx="13559100" cy="24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Go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to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Tools &gt; esp8266 &gt; Board,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and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choose: NodeMCU 1.0 (ESP-12E Module)</a:t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685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2" name="Google Shape;152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1325" y="2981750"/>
            <a:ext cx="13134879" cy="7335075"/>
          </a:xfrm>
          <a:prstGeom prst="rect">
            <a:avLst/>
          </a:prstGeom>
          <a:noFill/>
          <a:ln cap="flat" cmpd="sng" w="12700">
            <a:solidFill>
              <a:srgbClr val="434343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8"/>
          <p:cNvSpPr/>
          <p:nvPr/>
        </p:nvSpPr>
        <p:spPr>
          <a:xfrm rot="10800000">
            <a:off x="0" y="7075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7" l="0" r="0" t="-38877"/>
            </a:stretch>
          </a:blipFill>
          <a:ln>
            <a:noFill/>
          </a:ln>
        </p:spPr>
      </p:sp>
      <p:sp>
        <p:nvSpPr>
          <p:cNvPr id="158" name="Google Shape;158;p18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9" name="Google Shape;159;p18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0" name="Google Shape;160;p18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1" name="Google Shape;161;p18"/>
          <p:cNvSpPr txBox="1"/>
          <p:nvPr/>
        </p:nvSpPr>
        <p:spPr>
          <a:xfrm>
            <a:off x="2926719" y="436858"/>
            <a:ext cx="11553000" cy="25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Configure Board Settings</a:t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2" name="Google Shape;162;p18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3" name="Google Shape;163;p18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4" name="Google Shape;164;p18"/>
          <p:cNvSpPr txBox="1"/>
          <p:nvPr/>
        </p:nvSpPr>
        <p:spPr>
          <a:xfrm>
            <a:off x="1683874" y="2350350"/>
            <a:ext cx="14543700" cy="3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Please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refer to the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handbook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to do this step. You can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find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 it in the following link: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https://docs.google.com/document/d/1kQgIg533Jtssm3LG2PeQFb5hlb1OKwSLQl-dx8GvcHM/edit?usp=sharing</a:t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685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5" name="Google Shape;165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84463" y="3937000"/>
            <a:ext cx="10637525" cy="4990450"/>
          </a:xfrm>
          <a:prstGeom prst="rect">
            <a:avLst/>
          </a:prstGeom>
          <a:noFill/>
          <a:ln cap="flat" cmpd="sng" w="12700">
            <a:solidFill>
              <a:srgbClr val="434343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9"/>
          <p:cNvSpPr/>
          <p:nvPr/>
        </p:nvSpPr>
        <p:spPr>
          <a:xfrm rot="10800000">
            <a:off x="0" y="7075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7" l="0" r="0" t="-38877"/>
            </a:stretch>
          </a:blipFill>
          <a:ln>
            <a:noFill/>
          </a:ln>
        </p:spPr>
      </p:sp>
      <p:sp>
        <p:nvSpPr>
          <p:cNvPr id="171" name="Google Shape;171;p19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2" name="Google Shape;172;p19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3" name="Google Shape;173;p19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4" name="Google Shape;174;p19"/>
          <p:cNvSpPr txBox="1"/>
          <p:nvPr/>
        </p:nvSpPr>
        <p:spPr>
          <a:xfrm>
            <a:off x="2926719" y="436858"/>
            <a:ext cx="11553000" cy="4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Board Settings</a:t>
            </a:r>
            <a:endParaRPr sz="12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5" name="Google Shape;175;p19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6" name="Google Shape;176;p19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7" name="Google Shape;177;p19"/>
          <p:cNvSpPr txBox="1"/>
          <p:nvPr/>
        </p:nvSpPr>
        <p:spPr>
          <a:xfrm>
            <a:off x="394100" y="2478400"/>
            <a:ext cx="8667600" cy="58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In the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Tools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menu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make sure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these options are set:</a:t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 Narrow"/>
              <a:buChar char="●"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Flash Size: 4MB (FS:2 MB OTA:~1019KB)</a:t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 Narrow"/>
              <a:buChar char="●"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CPU Frequency: 80 MHz</a:t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 Narrow"/>
              <a:buChar char="●"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Upload Speed: 115200</a:t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 Narrow"/>
              <a:buChar char="●"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Port: select the port where your NodeMCU is connected </a:t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685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8" name="Google Shape;178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508100" y="2478400"/>
            <a:ext cx="8522999" cy="6343400"/>
          </a:xfrm>
          <a:prstGeom prst="rect">
            <a:avLst/>
          </a:prstGeom>
          <a:noFill/>
          <a:ln cap="flat" cmpd="sng" w="12700">
            <a:solidFill>
              <a:srgbClr val="434343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0"/>
          <p:cNvSpPr/>
          <p:nvPr/>
        </p:nvSpPr>
        <p:spPr>
          <a:xfrm rot="10800000">
            <a:off x="0" y="7075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7" l="0" r="0" t="-38877"/>
            </a:stretch>
          </a:blipFill>
          <a:ln>
            <a:noFill/>
          </a:ln>
        </p:spPr>
      </p:sp>
      <p:sp>
        <p:nvSpPr>
          <p:cNvPr id="184" name="Google Shape;184;p20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5" name="Google Shape;185;p20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6" name="Google Shape;186;p20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7" name="Google Shape;187;p20"/>
          <p:cNvSpPr txBox="1"/>
          <p:nvPr/>
        </p:nvSpPr>
        <p:spPr>
          <a:xfrm>
            <a:off x="2926719" y="436858"/>
            <a:ext cx="11553000" cy="54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Upload the "Hello, World!" Sketch</a:t>
            </a:r>
            <a:endParaRPr sz="12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9" name="Google Shape;189;p20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90" name="Google Shape;190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8275" y="2981750"/>
            <a:ext cx="10652400" cy="317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342175" y="6403425"/>
            <a:ext cx="12729949" cy="3629825"/>
          </a:xfrm>
          <a:prstGeom prst="rect">
            <a:avLst/>
          </a:prstGeom>
          <a:noFill/>
          <a:ln cap="flat" cmpd="sng" w="12700">
            <a:solidFill>
              <a:srgbClr val="434343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"/>
          <p:cNvSpPr/>
          <p:nvPr/>
        </p:nvSpPr>
        <p:spPr>
          <a:xfrm rot="10800000">
            <a:off x="0" y="7075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7" l="0" r="0" t="-38877"/>
            </a:stretch>
          </a:blipFill>
          <a:ln>
            <a:noFill/>
          </a:ln>
        </p:spPr>
      </p:sp>
      <p:sp>
        <p:nvSpPr>
          <p:cNvPr id="197" name="Google Shape;197;p21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8" name="Google Shape;198;p21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9" name="Google Shape;199;p21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0" name="Google Shape;200;p21"/>
          <p:cNvSpPr txBox="1"/>
          <p:nvPr/>
        </p:nvSpPr>
        <p:spPr>
          <a:xfrm>
            <a:off x="2926719" y="436858"/>
            <a:ext cx="11553000" cy="54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Upload the "Hello, World!" Sketch</a:t>
            </a:r>
            <a:endParaRPr sz="12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01" name="Google Shape;201;p21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2" name="Google Shape;202;p21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203" name="Google Shape;203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20175" y="2981750"/>
            <a:ext cx="13226200" cy="7065650"/>
          </a:xfrm>
          <a:prstGeom prst="rect">
            <a:avLst/>
          </a:prstGeom>
          <a:noFill/>
          <a:ln cap="flat" cmpd="sng" w="12700">
            <a:solidFill>
              <a:srgbClr val="434343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2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79" l="0" r="0" t="-38879"/>
            </a:stretch>
          </a:blipFill>
          <a:ln>
            <a:noFill/>
          </a:ln>
        </p:spPr>
      </p:sp>
      <p:sp>
        <p:nvSpPr>
          <p:cNvPr id="209" name="Google Shape;209;p22"/>
          <p:cNvSpPr/>
          <p:nvPr/>
        </p:nvSpPr>
        <p:spPr>
          <a:xfrm rot="-10584138">
            <a:off x="14015482" y="-4830460"/>
            <a:ext cx="20110012" cy="18904449"/>
          </a:xfrm>
          <a:custGeom>
            <a:rect b="b" l="l" r="r" t="t"/>
            <a:pathLst>
              <a:path extrusionOk="0" h="24664199" w="24036383">
                <a:moveTo>
                  <a:pt x="0" y="0"/>
                </a:moveTo>
                <a:lnTo>
                  <a:pt x="24036382" y="0"/>
                </a:lnTo>
                <a:lnTo>
                  <a:pt x="24036382" y="24664198"/>
                </a:lnTo>
                <a:lnTo>
                  <a:pt x="0" y="246641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0" name="Google Shape;210;p22"/>
          <p:cNvSpPr txBox="1"/>
          <p:nvPr/>
        </p:nvSpPr>
        <p:spPr>
          <a:xfrm>
            <a:off x="1561733" y="2143145"/>
            <a:ext cx="8097600" cy="11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99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32"/>
              <a:buFont typeface="Arial"/>
              <a:buNone/>
            </a:pPr>
            <a:r>
              <a:rPr b="1" lang="en-US" sz="7432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Hands 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22"/>
          <p:cNvSpPr/>
          <p:nvPr/>
        </p:nvSpPr>
        <p:spPr>
          <a:xfrm>
            <a:off x="0" y="0"/>
            <a:ext cx="5951546" cy="1272400"/>
          </a:xfrm>
          <a:custGeom>
            <a:rect b="b" l="l" r="r" t="t"/>
            <a:pathLst>
              <a:path extrusionOk="0" h="1272400" w="5951546">
                <a:moveTo>
                  <a:pt x="0" y="0"/>
                </a:moveTo>
                <a:lnTo>
                  <a:pt x="5951546" y="0"/>
                </a:lnTo>
                <a:lnTo>
                  <a:pt x="5951546" y="1272400"/>
                </a:lnTo>
                <a:lnTo>
                  <a:pt x="0" y="1272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2" name="Google Shape;212;p22"/>
          <p:cNvSpPr/>
          <p:nvPr/>
        </p:nvSpPr>
        <p:spPr>
          <a:xfrm>
            <a:off x="7771511" y="9316747"/>
            <a:ext cx="1833686" cy="558048"/>
          </a:xfrm>
          <a:custGeom>
            <a:rect b="b" l="l" r="r" t="t"/>
            <a:pathLst>
              <a:path extrusionOk="0" h="558048" w="1833686">
                <a:moveTo>
                  <a:pt x="0" y="0"/>
                </a:moveTo>
                <a:lnTo>
                  <a:pt x="1833686" y="0"/>
                </a:lnTo>
                <a:lnTo>
                  <a:pt x="1833686" y="558048"/>
                </a:lnTo>
                <a:lnTo>
                  <a:pt x="0" y="558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2159" l="0" r="0" t="-2159"/>
            </a:stretch>
          </a:blipFill>
          <a:ln>
            <a:noFill/>
          </a:ln>
        </p:spPr>
      </p:sp>
      <p:sp>
        <p:nvSpPr>
          <p:cNvPr id="213" name="Google Shape;213;p22"/>
          <p:cNvSpPr/>
          <p:nvPr/>
        </p:nvSpPr>
        <p:spPr>
          <a:xfrm>
            <a:off x="9803767" y="9263300"/>
            <a:ext cx="724023" cy="664943"/>
          </a:xfrm>
          <a:custGeom>
            <a:rect b="b" l="l" r="r" t="t"/>
            <a:pathLst>
              <a:path extrusionOk="0" h="664943" w="724023">
                <a:moveTo>
                  <a:pt x="0" y="0"/>
                </a:moveTo>
                <a:lnTo>
                  <a:pt x="724024" y="0"/>
                </a:lnTo>
                <a:lnTo>
                  <a:pt x="724024" y="664942"/>
                </a:lnTo>
                <a:lnTo>
                  <a:pt x="0" y="664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159" l="0" r="0" t="-2159"/>
            </a:stretch>
          </a:blipFill>
          <a:ln>
            <a:noFill/>
          </a:ln>
        </p:spPr>
      </p:sp>
      <p:sp>
        <p:nvSpPr>
          <p:cNvPr id="214" name="Google Shape;214;p22"/>
          <p:cNvSpPr/>
          <p:nvPr/>
        </p:nvSpPr>
        <p:spPr>
          <a:xfrm>
            <a:off x="10726360" y="9231941"/>
            <a:ext cx="828768" cy="727660"/>
          </a:xfrm>
          <a:custGeom>
            <a:rect b="b" l="l" r="r" t="t"/>
            <a:pathLst>
              <a:path extrusionOk="0" h="727660" w="828768">
                <a:moveTo>
                  <a:pt x="0" y="0"/>
                </a:moveTo>
                <a:lnTo>
                  <a:pt x="828769" y="0"/>
                </a:lnTo>
                <a:lnTo>
                  <a:pt x="828769" y="727660"/>
                </a:lnTo>
                <a:lnTo>
                  <a:pt x="0" y="727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2159" l="0" r="0" t="-2159"/>
            </a:stretch>
          </a:blipFill>
          <a:ln>
            <a:noFill/>
          </a:ln>
        </p:spPr>
      </p:sp>
      <p:sp>
        <p:nvSpPr>
          <p:cNvPr id="215" name="Google Shape;215;p22"/>
          <p:cNvSpPr/>
          <p:nvPr/>
        </p:nvSpPr>
        <p:spPr>
          <a:xfrm>
            <a:off x="12861137" y="9397793"/>
            <a:ext cx="2447936" cy="395956"/>
          </a:xfrm>
          <a:custGeom>
            <a:rect b="b" l="l" r="r" t="t"/>
            <a:pathLst>
              <a:path extrusionOk="0" h="395956" w="2447936">
                <a:moveTo>
                  <a:pt x="0" y="0"/>
                </a:moveTo>
                <a:lnTo>
                  <a:pt x="2447936" y="0"/>
                </a:lnTo>
                <a:lnTo>
                  <a:pt x="2447936" y="395956"/>
                </a:lnTo>
                <a:lnTo>
                  <a:pt x="0" y="395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2159" l="0" r="0" t="-2159"/>
            </a:stretch>
          </a:blipFill>
          <a:ln>
            <a:noFill/>
          </a:ln>
        </p:spPr>
      </p:sp>
      <p:sp>
        <p:nvSpPr>
          <p:cNvPr id="216" name="Google Shape;216;p22"/>
          <p:cNvSpPr/>
          <p:nvPr/>
        </p:nvSpPr>
        <p:spPr>
          <a:xfrm>
            <a:off x="16789735" y="9346334"/>
            <a:ext cx="1450759" cy="498873"/>
          </a:xfrm>
          <a:custGeom>
            <a:rect b="b" l="l" r="r" t="t"/>
            <a:pathLst>
              <a:path extrusionOk="0" h="498873" w="1450759">
                <a:moveTo>
                  <a:pt x="0" y="0"/>
                </a:moveTo>
                <a:lnTo>
                  <a:pt x="1450760" y="0"/>
                </a:lnTo>
                <a:lnTo>
                  <a:pt x="1450760" y="498873"/>
                </a:lnTo>
                <a:lnTo>
                  <a:pt x="0" y="498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2159" l="0" r="0" t="-2159"/>
            </a:stretch>
          </a:blipFill>
          <a:ln>
            <a:noFill/>
          </a:ln>
        </p:spPr>
      </p:sp>
      <p:sp>
        <p:nvSpPr>
          <p:cNvPr id="217" name="Google Shape;217;p22"/>
          <p:cNvSpPr/>
          <p:nvPr/>
        </p:nvSpPr>
        <p:spPr>
          <a:xfrm>
            <a:off x="15507643" y="9301506"/>
            <a:ext cx="1083522" cy="588530"/>
          </a:xfrm>
          <a:custGeom>
            <a:rect b="b" l="l" r="r" t="t"/>
            <a:pathLst>
              <a:path extrusionOk="0" h="588530" w="1083522">
                <a:moveTo>
                  <a:pt x="0" y="0"/>
                </a:moveTo>
                <a:lnTo>
                  <a:pt x="1083522" y="0"/>
                </a:lnTo>
                <a:lnTo>
                  <a:pt x="1083522" y="588530"/>
                </a:lnTo>
                <a:lnTo>
                  <a:pt x="0" y="588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159" l="0" r="0" t="-2159"/>
            </a:stretch>
          </a:blipFill>
          <a:ln>
            <a:noFill/>
          </a:ln>
        </p:spPr>
      </p:sp>
      <p:sp>
        <p:nvSpPr>
          <p:cNvPr id="218" name="Google Shape;218;p22"/>
          <p:cNvSpPr/>
          <p:nvPr/>
        </p:nvSpPr>
        <p:spPr>
          <a:xfrm>
            <a:off x="11753699" y="9160185"/>
            <a:ext cx="908869" cy="871172"/>
          </a:xfrm>
          <a:custGeom>
            <a:rect b="b" l="l" r="r" t="t"/>
            <a:pathLst>
              <a:path extrusionOk="0" h="871172" w="908869">
                <a:moveTo>
                  <a:pt x="0" y="0"/>
                </a:moveTo>
                <a:lnTo>
                  <a:pt x="908869" y="0"/>
                </a:lnTo>
                <a:lnTo>
                  <a:pt x="908869" y="871172"/>
                </a:lnTo>
                <a:lnTo>
                  <a:pt x="0" y="87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-2159" l="0" r="0" t="-2159"/>
            </a:stretch>
          </a:blipFill>
          <a:ln>
            <a:noFill/>
          </a:ln>
        </p:spPr>
      </p:sp>
      <p:sp>
        <p:nvSpPr>
          <p:cNvPr id="219" name="Google Shape;219;p22"/>
          <p:cNvSpPr/>
          <p:nvPr/>
        </p:nvSpPr>
        <p:spPr>
          <a:xfrm>
            <a:off x="204824" y="9536594"/>
            <a:ext cx="2536842" cy="520053"/>
          </a:xfrm>
          <a:custGeom>
            <a:rect b="b" l="l" r="r" t="t"/>
            <a:pathLst>
              <a:path extrusionOk="0" h="520053" w="2536842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0" name="Google Shape;220;p22"/>
          <p:cNvSpPr/>
          <p:nvPr/>
        </p:nvSpPr>
        <p:spPr>
          <a:xfrm>
            <a:off x="2645486" y="9397793"/>
            <a:ext cx="2584111" cy="734283"/>
          </a:xfrm>
          <a:custGeom>
            <a:rect b="b" l="l" r="r" t="t"/>
            <a:pathLst>
              <a:path extrusionOk="0" h="734283" w="2584111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1" name="Google Shape;221;p22"/>
          <p:cNvSpPr txBox="1"/>
          <p:nvPr/>
        </p:nvSpPr>
        <p:spPr>
          <a:xfrm>
            <a:off x="1159350" y="3909200"/>
            <a:ext cx="12593400" cy="51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Your mission:</a:t>
            </a:r>
            <a:endParaRPr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b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Follow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this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presentation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and the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handbook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(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https://docs.google.com/document/d/1kQgIg533Jtssm3LG2PeQFb5hlb1OKwSLQl-dx8GvcHM/edit?usp=sharing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) as your guide. </a:t>
            </a:r>
            <a:endParaRPr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Can you configure and run the “Hello World” ? If you have any doubt or issue during this process, please, feel free to ask !!</a:t>
            </a:r>
            <a:endParaRPr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685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3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0" l="0" r="0" t="-38884"/>
            </a:stretch>
          </a:blipFill>
          <a:ln>
            <a:noFill/>
          </a:ln>
        </p:spPr>
      </p:sp>
      <p:sp>
        <p:nvSpPr>
          <p:cNvPr id="227" name="Google Shape;227;p23"/>
          <p:cNvSpPr/>
          <p:nvPr/>
        </p:nvSpPr>
        <p:spPr>
          <a:xfrm rot="-10584138">
            <a:off x="14022961" y="-4833919"/>
            <a:ext cx="20110012" cy="18908370"/>
          </a:xfrm>
          <a:custGeom>
            <a:rect b="b" l="l" r="r" t="t"/>
            <a:pathLst>
              <a:path extrusionOk="0" h="24664199" w="24036383">
                <a:moveTo>
                  <a:pt x="0" y="0"/>
                </a:moveTo>
                <a:lnTo>
                  <a:pt x="24036382" y="0"/>
                </a:lnTo>
                <a:lnTo>
                  <a:pt x="24036382" y="24664198"/>
                </a:lnTo>
                <a:lnTo>
                  <a:pt x="0" y="246641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8" name="Google Shape;228;p23"/>
          <p:cNvSpPr txBox="1"/>
          <p:nvPr/>
        </p:nvSpPr>
        <p:spPr>
          <a:xfrm>
            <a:off x="1561733" y="2143145"/>
            <a:ext cx="8097687" cy="2544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99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32"/>
              <a:buFont typeface="Arial"/>
              <a:buNone/>
            </a:pPr>
            <a:r>
              <a:rPr b="1" i="0" lang="en-US" sz="7432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THANK'S FOR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799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32"/>
              <a:buFont typeface="Arial"/>
              <a:buNone/>
            </a:pPr>
            <a:r>
              <a:rPr b="1" i="0" lang="en-US" sz="7432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YOUR ATTENTION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23"/>
          <p:cNvSpPr/>
          <p:nvPr/>
        </p:nvSpPr>
        <p:spPr>
          <a:xfrm flipH="1">
            <a:off x="-4254153" y="7476061"/>
            <a:ext cx="11881594" cy="3564478"/>
          </a:xfrm>
          <a:custGeom>
            <a:rect b="b" l="l" r="r" t="t"/>
            <a:pathLst>
              <a:path extrusionOk="0" h="3564478" w="11881594">
                <a:moveTo>
                  <a:pt x="11881594" y="0"/>
                </a:moveTo>
                <a:lnTo>
                  <a:pt x="0" y="0"/>
                </a:lnTo>
                <a:lnTo>
                  <a:pt x="0" y="3564478"/>
                </a:lnTo>
                <a:lnTo>
                  <a:pt x="11881594" y="3564478"/>
                </a:lnTo>
                <a:lnTo>
                  <a:pt x="11881594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0" name="Google Shape;230;p23"/>
          <p:cNvSpPr/>
          <p:nvPr/>
        </p:nvSpPr>
        <p:spPr>
          <a:xfrm>
            <a:off x="0" y="0"/>
            <a:ext cx="5951546" cy="1272400"/>
          </a:xfrm>
          <a:custGeom>
            <a:rect b="b" l="l" r="r" t="t"/>
            <a:pathLst>
              <a:path extrusionOk="0" h="1272400" w="5951546">
                <a:moveTo>
                  <a:pt x="0" y="0"/>
                </a:moveTo>
                <a:lnTo>
                  <a:pt x="5951546" y="0"/>
                </a:lnTo>
                <a:lnTo>
                  <a:pt x="5951546" y="1272400"/>
                </a:lnTo>
                <a:lnTo>
                  <a:pt x="0" y="1272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1" name="Google Shape;231;p23"/>
          <p:cNvSpPr/>
          <p:nvPr/>
        </p:nvSpPr>
        <p:spPr>
          <a:xfrm>
            <a:off x="7771511" y="9316747"/>
            <a:ext cx="1833686" cy="558048"/>
          </a:xfrm>
          <a:custGeom>
            <a:rect b="b" l="l" r="r" t="t"/>
            <a:pathLst>
              <a:path extrusionOk="0" h="558048" w="1833686">
                <a:moveTo>
                  <a:pt x="0" y="0"/>
                </a:moveTo>
                <a:lnTo>
                  <a:pt x="1833686" y="0"/>
                </a:lnTo>
                <a:lnTo>
                  <a:pt x="1833686" y="558048"/>
                </a:lnTo>
                <a:lnTo>
                  <a:pt x="0" y="558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160" l="0" r="0" t="-2161"/>
            </a:stretch>
          </a:blipFill>
          <a:ln>
            <a:noFill/>
          </a:ln>
        </p:spPr>
      </p:sp>
      <p:sp>
        <p:nvSpPr>
          <p:cNvPr id="232" name="Google Shape;232;p23"/>
          <p:cNvSpPr/>
          <p:nvPr/>
        </p:nvSpPr>
        <p:spPr>
          <a:xfrm>
            <a:off x="9803767" y="9263300"/>
            <a:ext cx="724023" cy="664943"/>
          </a:xfrm>
          <a:custGeom>
            <a:rect b="b" l="l" r="r" t="t"/>
            <a:pathLst>
              <a:path extrusionOk="0" h="664943" w="724023">
                <a:moveTo>
                  <a:pt x="0" y="0"/>
                </a:moveTo>
                <a:lnTo>
                  <a:pt x="724024" y="0"/>
                </a:lnTo>
                <a:lnTo>
                  <a:pt x="724024" y="664942"/>
                </a:lnTo>
                <a:lnTo>
                  <a:pt x="0" y="664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2160" l="0" r="0" t="-2161"/>
            </a:stretch>
          </a:blipFill>
          <a:ln>
            <a:noFill/>
          </a:ln>
        </p:spPr>
      </p:sp>
      <p:sp>
        <p:nvSpPr>
          <p:cNvPr id="233" name="Google Shape;233;p23"/>
          <p:cNvSpPr/>
          <p:nvPr/>
        </p:nvSpPr>
        <p:spPr>
          <a:xfrm>
            <a:off x="10726360" y="9231941"/>
            <a:ext cx="828768" cy="727660"/>
          </a:xfrm>
          <a:custGeom>
            <a:rect b="b" l="l" r="r" t="t"/>
            <a:pathLst>
              <a:path extrusionOk="0" h="727660" w="828768">
                <a:moveTo>
                  <a:pt x="0" y="0"/>
                </a:moveTo>
                <a:lnTo>
                  <a:pt x="828769" y="0"/>
                </a:lnTo>
                <a:lnTo>
                  <a:pt x="828769" y="727660"/>
                </a:lnTo>
                <a:lnTo>
                  <a:pt x="0" y="727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2160" l="0" r="0" t="-2161"/>
            </a:stretch>
          </a:blipFill>
          <a:ln>
            <a:noFill/>
          </a:ln>
        </p:spPr>
      </p:sp>
      <p:sp>
        <p:nvSpPr>
          <p:cNvPr id="234" name="Google Shape;234;p23"/>
          <p:cNvSpPr/>
          <p:nvPr/>
        </p:nvSpPr>
        <p:spPr>
          <a:xfrm>
            <a:off x="12861137" y="9397793"/>
            <a:ext cx="2447936" cy="395956"/>
          </a:xfrm>
          <a:custGeom>
            <a:rect b="b" l="l" r="r" t="t"/>
            <a:pathLst>
              <a:path extrusionOk="0" h="395956" w="2447936">
                <a:moveTo>
                  <a:pt x="0" y="0"/>
                </a:moveTo>
                <a:lnTo>
                  <a:pt x="2447936" y="0"/>
                </a:lnTo>
                <a:lnTo>
                  <a:pt x="2447936" y="395956"/>
                </a:lnTo>
                <a:lnTo>
                  <a:pt x="0" y="395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2160" l="0" r="0" t="-2161"/>
            </a:stretch>
          </a:blipFill>
          <a:ln>
            <a:noFill/>
          </a:ln>
        </p:spPr>
      </p:sp>
      <p:sp>
        <p:nvSpPr>
          <p:cNvPr id="235" name="Google Shape;235;p23"/>
          <p:cNvSpPr/>
          <p:nvPr/>
        </p:nvSpPr>
        <p:spPr>
          <a:xfrm>
            <a:off x="16789735" y="9346334"/>
            <a:ext cx="1450759" cy="498873"/>
          </a:xfrm>
          <a:custGeom>
            <a:rect b="b" l="l" r="r" t="t"/>
            <a:pathLst>
              <a:path extrusionOk="0" h="498873" w="1450759">
                <a:moveTo>
                  <a:pt x="0" y="0"/>
                </a:moveTo>
                <a:lnTo>
                  <a:pt x="1450760" y="0"/>
                </a:lnTo>
                <a:lnTo>
                  <a:pt x="1450760" y="498873"/>
                </a:lnTo>
                <a:lnTo>
                  <a:pt x="0" y="498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160" l="0" r="0" t="-2161"/>
            </a:stretch>
          </a:blipFill>
          <a:ln>
            <a:noFill/>
          </a:ln>
        </p:spPr>
      </p:sp>
      <p:sp>
        <p:nvSpPr>
          <p:cNvPr id="236" name="Google Shape;236;p23"/>
          <p:cNvSpPr/>
          <p:nvPr/>
        </p:nvSpPr>
        <p:spPr>
          <a:xfrm>
            <a:off x="15507643" y="9301506"/>
            <a:ext cx="1083522" cy="588530"/>
          </a:xfrm>
          <a:custGeom>
            <a:rect b="b" l="l" r="r" t="t"/>
            <a:pathLst>
              <a:path extrusionOk="0" h="588530" w="1083522">
                <a:moveTo>
                  <a:pt x="0" y="0"/>
                </a:moveTo>
                <a:lnTo>
                  <a:pt x="1083522" y="0"/>
                </a:lnTo>
                <a:lnTo>
                  <a:pt x="1083522" y="588530"/>
                </a:lnTo>
                <a:lnTo>
                  <a:pt x="0" y="588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-2160" l="0" r="0" t="-2161"/>
            </a:stretch>
          </a:blipFill>
          <a:ln>
            <a:noFill/>
          </a:ln>
        </p:spPr>
      </p:sp>
      <p:sp>
        <p:nvSpPr>
          <p:cNvPr id="237" name="Google Shape;237;p23"/>
          <p:cNvSpPr/>
          <p:nvPr/>
        </p:nvSpPr>
        <p:spPr>
          <a:xfrm>
            <a:off x="11753699" y="9160185"/>
            <a:ext cx="908869" cy="871172"/>
          </a:xfrm>
          <a:custGeom>
            <a:rect b="b" l="l" r="r" t="t"/>
            <a:pathLst>
              <a:path extrusionOk="0" h="871172" w="908869">
                <a:moveTo>
                  <a:pt x="0" y="0"/>
                </a:moveTo>
                <a:lnTo>
                  <a:pt x="908869" y="0"/>
                </a:lnTo>
                <a:lnTo>
                  <a:pt x="908869" y="871172"/>
                </a:lnTo>
                <a:lnTo>
                  <a:pt x="0" y="87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-2160" l="0" r="0" t="-2161"/>
            </a:stretch>
          </a:blipFill>
          <a:ln>
            <a:noFill/>
          </a:ln>
        </p:spPr>
      </p:sp>
      <p:sp>
        <p:nvSpPr>
          <p:cNvPr id="238" name="Google Shape;238;p23"/>
          <p:cNvSpPr/>
          <p:nvPr/>
        </p:nvSpPr>
        <p:spPr>
          <a:xfrm>
            <a:off x="204824" y="9536594"/>
            <a:ext cx="2536842" cy="520053"/>
          </a:xfrm>
          <a:custGeom>
            <a:rect b="b" l="l" r="r" t="t"/>
            <a:pathLst>
              <a:path extrusionOk="0" h="520053" w="2536842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9" name="Google Shape;239;p23"/>
          <p:cNvSpPr/>
          <p:nvPr/>
        </p:nvSpPr>
        <p:spPr>
          <a:xfrm>
            <a:off x="2645486" y="9397793"/>
            <a:ext cx="2584111" cy="734283"/>
          </a:xfrm>
          <a:custGeom>
            <a:rect b="b" l="l" r="r" t="t"/>
            <a:pathLst>
              <a:path extrusionOk="0" h="734283" w="2584111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